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381" r:id="rId2"/>
    <p:sldId id="424" r:id="rId3"/>
    <p:sldId id="448" r:id="rId4"/>
    <p:sldId id="447" r:id="rId5"/>
    <p:sldId id="445" r:id="rId6"/>
    <p:sldId id="446" r:id="rId7"/>
    <p:sldId id="457" r:id="rId8"/>
    <p:sldId id="458" r:id="rId9"/>
    <p:sldId id="425" r:id="rId10"/>
    <p:sldId id="433" r:id="rId11"/>
    <p:sldId id="412" r:id="rId12"/>
    <p:sldId id="439" r:id="rId13"/>
    <p:sldId id="438" r:id="rId14"/>
    <p:sldId id="460" r:id="rId15"/>
    <p:sldId id="451" r:id="rId16"/>
    <p:sldId id="440" r:id="rId17"/>
  </p:sldIdLst>
  <p:sldSz cx="12192000" cy="6858000"/>
  <p:notesSz cx="6692900" cy="9867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98D35A"/>
    <a:srgbClr val="5B9BD5"/>
    <a:srgbClr val="0070C0"/>
    <a:srgbClr val="8FCAD9"/>
    <a:srgbClr val="BDD7DE"/>
    <a:srgbClr val="2E6CA4"/>
    <a:srgbClr val="334B5E"/>
    <a:srgbClr val="2E4E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4" autoAdjust="0"/>
    <p:restoredTop sz="99817" autoAdjust="0"/>
  </p:normalViewPr>
  <p:slideViewPr>
    <p:cSldViewPr snapToGrid="0">
      <p:cViewPr>
        <p:scale>
          <a:sx n="100" d="100"/>
          <a:sy n="100" d="100"/>
        </p:scale>
        <p:origin x="-828" y="-4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3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BD6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C0-47C6-B465-A9CFE065E3CF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C0-47C6-B465-A9CFE065E3CF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2833</c:v>
                </c:pt>
                <c:pt idx="1">
                  <c:v>3506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C0-47C6-B465-A9CFE065E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BD6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C0-47C6-B465-A9CFE065E3CF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C0-47C6-B465-A9CFE065E3CF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20.399999999999999</c:v>
                </c:pt>
                <c:pt idx="1">
                  <c:v>79.599999999999994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C0-47C6-B465-A9CFE065E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C0-47C6-B465-A9CFE065E3CF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7C0-47C6-B465-A9CFE065E3CF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24.5</c:v>
                </c:pt>
                <c:pt idx="1">
                  <c:v>75.5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7C0-47C6-B465-A9CFE065E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99FEA-EAF8-45EE-B33F-EFF88A6B2DFA}" type="datetimeFigureOut">
              <a:rPr lang="ru-RU" smtClean="0"/>
              <a:t>05.04.2018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7350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9290" y="4748927"/>
            <a:ext cx="5354320" cy="38854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793"/>
            <a:ext cx="2900257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1094" y="9372793"/>
            <a:ext cx="2900257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2554-4D6F-48AB-82C1-778B840BA80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71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2900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4863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A7474D-41DF-4788-8C7E-27BF7B69BA6B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33219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D2554-4D6F-48AB-82C1-778B840BA80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4650" y="852488"/>
            <a:ext cx="4089400" cy="23018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D2554-4D6F-48AB-82C1-778B840BA809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92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0079-165A-4F44-BBF7-E7C5880E643D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BCA9-19D9-4411-AEF8-2408AB53E5A0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61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EA63-6A8B-4B48-9666-B4FA19418ADC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94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E3FB-6A3E-4DA2-9221-C8DBE5497707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1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8B25-B6FD-43CA-8336-0B9585F854CD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62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7B36-3D83-40CE-A325-3B99C00C1666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51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5334-78F3-4A35-9AF6-21EA3D81A146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38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315C-654A-475B-B07D-FF7BFBCF9FC9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59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B346-B103-46E1-9D85-CCB5281D6A4F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25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D081-845C-4440-9248-ABB7B07804EE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29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ECB77-C986-4BE0-81DF-DB7B91159E95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12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F7114-E861-42BC-96B4-B5F80CCE4725}" type="datetime1">
              <a:rPr lang="ru-RU" smtClean="0"/>
              <a:t>05.04.2018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F6BA7-A5E5-4854-A3E9-6AABB6060E2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33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png"/><Relationship Id="rId4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5"/>
          <p:cNvSpPr>
            <a:spLocks noChangeArrowheads="1"/>
          </p:cNvSpPr>
          <p:nvPr/>
        </p:nvSpPr>
        <p:spPr bwMode="auto">
          <a:xfrm>
            <a:off x="1" y="2574925"/>
            <a:ext cx="12192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ЦИФРОВИЗАЦИЯ СИСТЕМЫ ЗДРАВООХРАНЕНИЯ</a:t>
            </a:r>
          </a:p>
        </p:txBody>
      </p:sp>
      <p:sp>
        <p:nvSpPr>
          <p:cNvPr id="3076" name="TextBox 7"/>
          <p:cNvSpPr txBox="1">
            <a:spLocks noChangeArrowheads="1"/>
          </p:cNvSpPr>
          <p:nvPr/>
        </p:nvSpPr>
        <p:spPr bwMode="auto">
          <a:xfrm>
            <a:off x="0" y="4317207"/>
            <a:ext cx="1219200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КОСТАНАЙСКАЯ ОБЛАСТЬ</a:t>
            </a:r>
            <a:endParaRPr lang="ru-RU" alt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38213" y="4191001"/>
            <a:ext cx="103251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-1" y="5697416"/>
            <a:ext cx="12191999" cy="79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Костанай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609" y="1165225"/>
            <a:ext cx="1254308" cy="129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6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Прямоугольник 290"/>
          <p:cNvSpPr/>
          <p:nvPr/>
        </p:nvSpPr>
        <p:spPr>
          <a:xfrm>
            <a:off x="3323761" y="826800"/>
            <a:ext cx="8674099" cy="603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0" name="Прямоугольник 189"/>
          <p:cNvSpPr/>
          <p:nvPr/>
        </p:nvSpPr>
        <p:spPr>
          <a:xfrm>
            <a:off x="165099" y="826800"/>
            <a:ext cx="5752683" cy="59665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217201" y="1601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.Костанай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217201" y="1817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.Рудный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217201" y="2033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г.Лисаковск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217201" y="2465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Алтынсаринский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220376" y="2262643"/>
            <a:ext cx="2916238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г.Аркалык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217201" y="2897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Аулиекольский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217201" y="2681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Амангельдинский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1217201" y="3329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217201" y="3545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Житикаринский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217201" y="3113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Денисовский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217201" y="3761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Камыстинский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217201" y="3977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Карабалыкский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1217201" y="4193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Карасуский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1217201" y="4409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220376" y="4622314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Мендыкаринский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217201" y="4828889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Наурзумский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649376" y="1601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2541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90" name="Прямоугольник 71"/>
          <p:cNvSpPr>
            <a:spLocks noChangeArrowheads="1"/>
          </p:cNvSpPr>
          <p:nvPr/>
        </p:nvSpPr>
        <p:spPr bwMode="auto">
          <a:xfrm>
            <a:off x="4382675" y="1277166"/>
            <a:ext cx="131603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Рабочие места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147830" y="1270411"/>
            <a:ext cx="194945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Обеспечено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731236" y="1601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2084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000773" y="1601732"/>
            <a:ext cx="652463" cy="1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352279" y="1258186"/>
            <a:ext cx="194945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endParaRPr lang="ru-RU" sz="105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649376" y="1817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186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731236" y="1817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000773" y="1817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94%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649376" y="2033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217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31236" y="2033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000773" y="2033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649376" y="2249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731236" y="2249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271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000772" y="2249732"/>
            <a:ext cx="652463" cy="18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649376" y="2465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731236" y="2465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000773" y="2465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649376" y="2681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731236" y="2681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7000773" y="2681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649376" y="2897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178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731236" y="2897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000773" y="2897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4649376" y="3113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5731236" y="3113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7000773" y="3113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4649376" y="3329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25" name="Прямоугольник 124"/>
          <p:cNvSpPr/>
          <p:nvPr/>
        </p:nvSpPr>
        <p:spPr>
          <a:xfrm>
            <a:off x="5731236" y="3329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7000773" y="3329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4649376" y="3545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5731236" y="3545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170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7000773" y="3545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4649376" y="3761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5731236" y="3761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7000773" y="3761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4649376" y="3977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5731236" y="3977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7000773" y="3977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4649376" y="4193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731236" y="4193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7000773" y="4193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4649376" y="4409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262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5731236" y="4409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253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7000773" y="4409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4649376" y="4625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731236" y="4625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7000773" y="4625732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4649376" y="4841732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731236" y="484173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7000773" y="4841732"/>
            <a:ext cx="652463" cy="180000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88%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40" name="Прямоугольник 176"/>
          <p:cNvSpPr>
            <a:spLocks/>
          </p:cNvSpPr>
          <p:nvPr/>
        </p:nvSpPr>
        <p:spPr bwMode="auto">
          <a:xfrm>
            <a:off x="1966501" y="1137449"/>
            <a:ext cx="1390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</a:t>
            </a:r>
          </a:p>
        </p:txBody>
      </p:sp>
      <p:sp>
        <p:nvSpPr>
          <p:cNvPr id="153" name="Прямоугольник 152"/>
          <p:cNvSpPr/>
          <p:nvPr/>
        </p:nvSpPr>
        <p:spPr>
          <a:xfrm>
            <a:off x="1216267" y="5886204"/>
            <a:ext cx="29162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Костанайской области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4650965" y="5885100"/>
            <a:ext cx="7826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5444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5732825" y="5885100"/>
            <a:ext cx="782638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4855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7002362" y="5885100"/>
            <a:ext cx="703740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48" name="Прямоугольник 234"/>
          <p:cNvSpPr>
            <a:spLocks noChangeArrowheads="1"/>
          </p:cNvSpPr>
          <p:nvPr/>
        </p:nvSpPr>
        <p:spPr bwMode="auto">
          <a:xfrm>
            <a:off x="7773650" y="1022504"/>
            <a:ext cx="1428750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50" b="1" dirty="0">
                <a:solidFill>
                  <a:srgbClr val="ED7D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закупаемых компьютеров</a:t>
            </a:r>
            <a:endParaRPr lang="ru-RU" altLang="ru-RU" sz="1000" b="1" dirty="0">
              <a:solidFill>
                <a:srgbClr val="ED7D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8132853" y="1601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684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Прямоугольник 236"/>
          <p:cNvSpPr/>
          <p:nvPr/>
        </p:nvSpPr>
        <p:spPr>
          <a:xfrm>
            <a:off x="8132853" y="1817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Прямоугольник 237"/>
          <p:cNvSpPr/>
          <p:nvPr/>
        </p:nvSpPr>
        <p:spPr>
          <a:xfrm>
            <a:off x="8132853" y="2033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8132853" y="2249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8132853" y="2465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8132853" y="2681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8132853" y="2897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Прямоугольник 242"/>
          <p:cNvSpPr/>
          <p:nvPr/>
        </p:nvSpPr>
        <p:spPr>
          <a:xfrm>
            <a:off x="8132853" y="3113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8132853" y="3329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Прямоугольник 244"/>
          <p:cNvSpPr/>
          <p:nvPr/>
        </p:nvSpPr>
        <p:spPr>
          <a:xfrm>
            <a:off x="8132853" y="3545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8132853" y="3761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Прямоугольник 246"/>
          <p:cNvSpPr/>
          <p:nvPr/>
        </p:nvSpPr>
        <p:spPr>
          <a:xfrm>
            <a:off x="8132853" y="3977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Прямоугольник 247"/>
          <p:cNvSpPr/>
          <p:nvPr/>
        </p:nvSpPr>
        <p:spPr>
          <a:xfrm>
            <a:off x="8132853" y="4193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Прямоугольник 248"/>
          <p:cNvSpPr/>
          <p:nvPr/>
        </p:nvSpPr>
        <p:spPr>
          <a:xfrm>
            <a:off x="8132853" y="4409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8132853" y="4625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8132853" y="4841732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8128025" y="5880448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1425</a:t>
            </a:r>
            <a:endParaRPr lang="ru-RU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9" name="Рисунок 18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76"/>
          <a:stretch/>
        </p:blipFill>
        <p:spPr>
          <a:xfrm>
            <a:off x="311807" y="131762"/>
            <a:ext cx="572950" cy="496888"/>
          </a:xfrm>
          <a:prstGeom prst="rect">
            <a:avLst/>
          </a:prstGeom>
        </p:spPr>
      </p:pic>
      <p:sp>
        <p:nvSpPr>
          <p:cNvPr id="202" name="Прямоугольник 41"/>
          <p:cNvSpPr>
            <a:spLocks/>
          </p:cNvSpPr>
          <p:nvPr/>
        </p:nvSpPr>
        <p:spPr bwMode="auto">
          <a:xfrm>
            <a:off x="1220377" y="5977755"/>
            <a:ext cx="692986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Акиматы проведут перераспределение бюджетных средств  на закуп компьютеров за счет средств местного 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бюджета. В 2018 году выделено</a:t>
            </a:r>
            <a:endParaRPr lang="ru-RU" alt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8" name="Прямая соединительная линия 207"/>
          <p:cNvCxnSpPr/>
          <p:nvPr/>
        </p:nvCxnSpPr>
        <p:spPr>
          <a:xfrm>
            <a:off x="7801371" y="1599366"/>
            <a:ext cx="0" cy="446683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0" name="Прямоугольник 209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219076" y="131762"/>
            <a:ext cx="771525" cy="365125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ОСНАЩЕНИЕ КОМПЬЮТЕРАМИ</a:t>
            </a:r>
          </a:p>
        </p:txBody>
      </p:sp>
      <p:cxnSp>
        <p:nvCxnSpPr>
          <p:cNvPr id="213" name="Прямая соединительная линия 212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1" name="Прямоугольник 190"/>
          <p:cNvSpPr/>
          <p:nvPr/>
        </p:nvSpPr>
        <p:spPr>
          <a:xfrm>
            <a:off x="1220377" y="505773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Сарыкольский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1216269" y="5274521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Тарановский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Прямоугольник 214"/>
          <p:cNvSpPr/>
          <p:nvPr/>
        </p:nvSpPr>
        <p:spPr>
          <a:xfrm>
            <a:off x="1216265" y="5484425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Узункольский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Прямоугольник 215"/>
          <p:cNvSpPr/>
          <p:nvPr/>
        </p:nvSpPr>
        <p:spPr>
          <a:xfrm>
            <a:off x="1216266" y="567961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Федоровский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Прямоугольник 216"/>
          <p:cNvSpPr/>
          <p:nvPr/>
        </p:nvSpPr>
        <p:spPr>
          <a:xfrm>
            <a:off x="4650965" y="567961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Прямоугольник 217"/>
          <p:cNvSpPr/>
          <p:nvPr/>
        </p:nvSpPr>
        <p:spPr>
          <a:xfrm>
            <a:off x="5732825" y="567961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Прямоугольник 218"/>
          <p:cNvSpPr/>
          <p:nvPr/>
        </p:nvSpPr>
        <p:spPr>
          <a:xfrm>
            <a:off x="7002362" y="5679610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Прямоугольник 219"/>
          <p:cNvSpPr/>
          <p:nvPr/>
        </p:nvSpPr>
        <p:spPr>
          <a:xfrm>
            <a:off x="4650965" y="545657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Прямоугольник 220"/>
          <p:cNvSpPr/>
          <p:nvPr/>
        </p:nvSpPr>
        <p:spPr>
          <a:xfrm>
            <a:off x="5732825" y="545657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Прямоугольник 221"/>
          <p:cNvSpPr/>
          <p:nvPr/>
        </p:nvSpPr>
        <p:spPr>
          <a:xfrm>
            <a:off x="7002362" y="5456578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23" name="Прямоугольник 222"/>
          <p:cNvSpPr/>
          <p:nvPr/>
        </p:nvSpPr>
        <p:spPr>
          <a:xfrm>
            <a:off x="4650964" y="525728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Прямоугольник 223"/>
          <p:cNvSpPr/>
          <p:nvPr/>
        </p:nvSpPr>
        <p:spPr>
          <a:xfrm>
            <a:off x="5732824" y="525728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154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Прямоугольник 224"/>
          <p:cNvSpPr/>
          <p:nvPr/>
        </p:nvSpPr>
        <p:spPr>
          <a:xfrm>
            <a:off x="7002361" y="5257280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26" name="Прямоугольник 225"/>
          <p:cNvSpPr/>
          <p:nvPr/>
        </p:nvSpPr>
        <p:spPr>
          <a:xfrm>
            <a:off x="4649376" y="5050264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5731236" y="5050264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7000773" y="5050264"/>
            <a:ext cx="652463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Прямоугольник 228"/>
          <p:cNvSpPr/>
          <p:nvPr/>
        </p:nvSpPr>
        <p:spPr>
          <a:xfrm>
            <a:off x="8128025" y="5679610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Прямоугольник 231"/>
          <p:cNvSpPr/>
          <p:nvPr/>
        </p:nvSpPr>
        <p:spPr>
          <a:xfrm>
            <a:off x="8128025" y="5456578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8128025" y="5242964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Прямоугольник 254"/>
          <p:cNvSpPr/>
          <p:nvPr/>
        </p:nvSpPr>
        <p:spPr>
          <a:xfrm>
            <a:off x="8132853" y="5050264"/>
            <a:ext cx="72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219076" y="131762"/>
            <a:ext cx="771525" cy="365125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765007" y="918340"/>
            <a:ext cx="2993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Город, районный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центр, ниже районного центра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062028" y="1583088"/>
            <a:ext cx="19488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Кол-во объектов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352738" y="1562989"/>
            <a:ext cx="19488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Подключены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360221" y="1876824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718483" y="1568710"/>
            <a:ext cx="19488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endParaRPr lang="ru-RU" sz="1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360221" y="2095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8360221" y="2311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8360221" y="2527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8360221" y="2743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37,5%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8360221" y="2959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17%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8360221" y="3175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20,5%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8360221" y="3391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8360221" y="3607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8360221" y="3823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8360221" y="4039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8360221" y="4255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8360221" y="4471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8360221" y="4687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8360221" y="4903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8360221" y="511985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Прямоугольник 39"/>
          <p:cNvSpPr>
            <a:spLocks/>
          </p:cNvSpPr>
          <p:nvPr/>
        </p:nvSpPr>
        <p:spPr bwMode="auto">
          <a:xfrm>
            <a:off x="215899" y="6474357"/>
            <a:ext cx="1163110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Акиматы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совместно с МИК РК, МОАП РК поэтапно обеспечат доступом к сети интернет через ВОЛС, </a:t>
            </a:r>
            <a:r>
              <a:rPr lang="en-US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LTE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спутник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 К СЕТИ ИНТЕРНЕТ</a:t>
            </a:r>
          </a:p>
        </p:txBody>
      </p:sp>
      <p:cxnSp>
        <p:nvCxnSpPr>
          <p:cNvPr id="178" name="Прямая соединительная линия 177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1" name="Прямоугольник 176"/>
          <p:cNvSpPr>
            <a:spLocks/>
          </p:cNvSpPr>
          <p:nvPr/>
        </p:nvSpPr>
        <p:spPr bwMode="auto">
          <a:xfrm>
            <a:off x="2145791" y="1095019"/>
            <a:ext cx="2844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Костанайская</a:t>
            </a:r>
            <a:r>
              <a:rPr lang="ru-RU" alt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endParaRPr lang="ru-RU" altLang="ru-RU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16"/>
          <a:stretch/>
        </p:blipFill>
        <p:spPr>
          <a:xfrm>
            <a:off x="116665" y="57125"/>
            <a:ext cx="768092" cy="645843"/>
          </a:xfrm>
          <a:prstGeom prst="rect">
            <a:avLst/>
          </a:prstGeom>
        </p:spPr>
      </p:pic>
      <p:sp>
        <p:nvSpPr>
          <p:cNvPr id="165" name="Прямоугольник 164"/>
          <p:cNvSpPr/>
          <p:nvPr/>
        </p:nvSpPr>
        <p:spPr>
          <a:xfrm>
            <a:off x="2142615" y="1911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.Костанай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2142615" y="2127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.Рудный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2142615" y="2343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г.Лисаковск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Прямоугольник 182"/>
          <p:cNvSpPr/>
          <p:nvPr/>
        </p:nvSpPr>
        <p:spPr>
          <a:xfrm>
            <a:off x="2142615" y="2775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Алтынсаринский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2145790" y="2572877"/>
            <a:ext cx="2916238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г.Аркалык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Прямоугольник 184"/>
          <p:cNvSpPr/>
          <p:nvPr/>
        </p:nvSpPr>
        <p:spPr>
          <a:xfrm>
            <a:off x="2142615" y="3207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Аулиекольский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2142615" y="2991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Амангельдинский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Прямоугольник 190"/>
          <p:cNvSpPr/>
          <p:nvPr/>
        </p:nvSpPr>
        <p:spPr>
          <a:xfrm>
            <a:off x="2142615" y="3639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Прямоугольник 191"/>
          <p:cNvSpPr/>
          <p:nvPr/>
        </p:nvSpPr>
        <p:spPr>
          <a:xfrm>
            <a:off x="2142615" y="3855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Житикаринский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>
            <a:off x="2142615" y="3423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Денисовский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2142615" y="4071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Камыстинский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Прямоугольник 194"/>
          <p:cNvSpPr/>
          <p:nvPr/>
        </p:nvSpPr>
        <p:spPr>
          <a:xfrm>
            <a:off x="2142615" y="4287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Карабалыкский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2142615" y="4503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Карасуский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2142615" y="4719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2145790" y="4932548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Мендыкаринский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142615" y="5139123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Наурзумский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5645136" y="1893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6935845" y="1893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5645136" y="2109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6935845" y="2109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5645136" y="2325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6935845" y="2325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5645136" y="2541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Прямоугольник 206"/>
          <p:cNvSpPr/>
          <p:nvPr/>
        </p:nvSpPr>
        <p:spPr>
          <a:xfrm>
            <a:off x="6935845" y="2541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Прямоугольник 222"/>
          <p:cNvSpPr/>
          <p:nvPr/>
        </p:nvSpPr>
        <p:spPr>
          <a:xfrm>
            <a:off x="5645136" y="2757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Прямоугольник 223"/>
          <p:cNvSpPr/>
          <p:nvPr/>
        </p:nvSpPr>
        <p:spPr>
          <a:xfrm>
            <a:off x="6935845" y="2757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25" name="Прямоугольник 224"/>
          <p:cNvSpPr/>
          <p:nvPr/>
        </p:nvSpPr>
        <p:spPr>
          <a:xfrm>
            <a:off x="5645136" y="2973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Прямоугольник 225"/>
          <p:cNvSpPr/>
          <p:nvPr/>
        </p:nvSpPr>
        <p:spPr>
          <a:xfrm>
            <a:off x="6935845" y="2973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5646725" y="3189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6935845" y="3189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Прямоугольник 228"/>
          <p:cNvSpPr/>
          <p:nvPr/>
        </p:nvSpPr>
        <p:spPr>
          <a:xfrm>
            <a:off x="5645136" y="3405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Прямоугольник 229"/>
          <p:cNvSpPr/>
          <p:nvPr/>
        </p:nvSpPr>
        <p:spPr>
          <a:xfrm>
            <a:off x="6935845" y="3405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Прямоугольник 230"/>
          <p:cNvSpPr/>
          <p:nvPr/>
        </p:nvSpPr>
        <p:spPr>
          <a:xfrm>
            <a:off x="5645136" y="3621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Прямоугольник 231"/>
          <p:cNvSpPr/>
          <p:nvPr/>
        </p:nvSpPr>
        <p:spPr>
          <a:xfrm>
            <a:off x="6935845" y="3621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Прямоугольник 232"/>
          <p:cNvSpPr/>
          <p:nvPr/>
        </p:nvSpPr>
        <p:spPr>
          <a:xfrm>
            <a:off x="5645136" y="3837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6935845" y="3837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5" name="Прямоугольник 234"/>
          <p:cNvSpPr/>
          <p:nvPr/>
        </p:nvSpPr>
        <p:spPr>
          <a:xfrm>
            <a:off x="5645136" y="4053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6935845" y="4053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7" name="Прямоугольник 236"/>
          <p:cNvSpPr/>
          <p:nvPr/>
        </p:nvSpPr>
        <p:spPr>
          <a:xfrm>
            <a:off x="5645136" y="4269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Прямоугольник 237"/>
          <p:cNvSpPr/>
          <p:nvPr/>
        </p:nvSpPr>
        <p:spPr>
          <a:xfrm>
            <a:off x="6935845" y="4269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Прямоугольник 238"/>
          <p:cNvSpPr/>
          <p:nvPr/>
        </p:nvSpPr>
        <p:spPr>
          <a:xfrm>
            <a:off x="5645136" y="4485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6935845" y="4485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Прямоугольник 240"/>
          <p:cNvSpPr/>
          <p:nvPr/>
        </p:nvSpPr>
        <p:spPr>
          <a:xfrm>
            <a:off x="5645136" y="4701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6935845" y="4701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Прямоугольник 242"/>
          <p:cNvSpPr/>
          <p:nvPr/>
        </p:nvSpPr>
        <p:spPr>
          <a:xfrm>
            <a:off x="5645136" y="4917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6935845" y="4917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Прямоугольник 244"/>
          <p:cNvSpPr/>
          <p:nvPr/>
        </p:nvSpPr>
        <p:spPr>
          <a:xfrm>
            <a:off x="5645136" y="513303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Прямоугольник 245"/>
          <p:cNvSpPr/>
          <p:nvPr/>
        </p:nvSpPr>
        <p:spPr>
          <a:xfrm>
            <a:off x="6935845" y="513303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Прямоугольник 246"/>
          <p:cNvSpPr/>
          <p:nvPr/>
        </p:nvSpPr>
        <p:spPr>
          <a:xfrm>
            <a:off x="2141681" y="6196438"/>
            <a:ext cx="29162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Костанайской области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Прямоугольник 247"/>
          <p:cNvSpPr/>
          <p:nvPr/>
        </p:nvSpPr>
        <p:spPr>
          <a:xfrm>
            <a:off x="5646725" y="6176406"/>
            <a:ext cx="7826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Прямоугольник 248"/>
          <p:cNvSpPr/>
          <p:nvPr/>
        </p:nvSpPr>
        <p:spPr>
          <a:xfrm>
            <a:off x="6937434" y="6176406"/>
            <a:ext cx="782638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164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2145791" y="5367966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Сарыкольский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2141683" y="5584755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Тарановский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2141679" y="5794659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Узункольский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Прямоугольник 252"/>
          <p:cNvSpPr/>
          <p:nvPr/>
        </p:nvSpPr>
        <p:spPr>
          <a:xfrm>
            <a:off x="2141680" y="5989844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Федоровский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Прямоугольник 253"/>
          <p:cNvSpPr/>
          <p:nvPr/>
        </p:nvSpPr>
        <p:spPr>
          <a:xfrm>
            <a:off x="5646725" y="5970916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Прямоугольник 254"/>
          <p:cNvSpPr/>
          <p:nvPr/>
        </p:nvSpPr>
        <p:spPr>
          <a:xfrm>
            <a:off x="6937434" y="597091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" name="Прямоугольник 255"/>
          <p:cNvSpPr/>
          <p:nvPr/>
        </p:nvSpPr>
        <p:spPr>
          <a:xfrm>
            <a:off x="5646725" y="5747884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Прямоугольник 256"/>
          <p:cNvSpPr/>
          <p:nvPr/>
        </p:nvSpPr>
        <p:spPr>
          <a:xfrm>
            <a:off x="6937434" y="5747884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Прямоугольник 257"/>
          <p:cNvSpPr/>
          <p:nvPr/>
        </p:nvSpPr>
        <p:spPr>
          <a:xfrm>
            <a:off x="5646724" y="5548586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9" name="Прямоугольник 258"/>
          <p:cNvSpPr/>
          <p:nvPr/>
        </p:nvSpPr>
        <p:spPr>
          <a:xfrm>
            <a:off x="6937433" y="554858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" name="Прямоугольник 259"/>
          <p:cNvSpPr/>
          <p:nvPr/>
        </p:nvSpPr>
        <p:spPr>
          <a:xfrm>
            <a:off x="5645136" y="534157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6935845" y="534157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68" name="Прямоугольник 167"/>
          <p:cNvSpPr/>
          <p:nvPr/>
        </p:nvSpPr>
        <p:spPr>
          <a:xfrm>
            <a:off x="8360219" y="5327949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8360219" y="5543949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48%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8360219" y="5759949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8360219" y="5975949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7%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2" name="Прямоугольник 261"/>
          <p:cNvSpPr/>
          <p:nvPr/>
        </p:nvSpPr>
        <p:spPr>
          <a:xfrm>
            <a:off x="8360219" y="6191949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32%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3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219076" y="131762"/>
            <a:ext cx="771525" cy="365125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5" name="Рисунок 164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76"/>
          <a:stretch/>
        </p:blipFill>
        <p:spPr>
          <a:xfrm>
            <a:off x="311807" y="131762"/>
            <a:ext cx="572950" cy="496888"/>
          </a:xfrm>
          <a:prstGeom prst="rect">
            <a:avLst/>
          </a:prstGeom>
        </p:spPr>
      </p:pic>
      <p:sp>
        <p:nvSpPr>
          <p:cNvPr id="170" name="Прямоугольник 169"/>
          <p:cNvSpPr/>
          <p:nvPr/>
        </p:nvSpPr>
        <p:spPr>
          <a:xfrm>
            <a:off x="809417" y="122417"/>
            <a:ext cx="11258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МЕДИЦИНСКИМИ ИНФОРМАЦИОННЫМИ СИСТЕМАМИ </a:t>
            </a:r>
          </a:p>
        </p:txBody>
      </p:sp>
      <p:cxnSp>
        <p:nvCxnSpPr>
          <p:cNvPr id="178" name="Прямая соединительная линия 177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1" name="Прямоугольник 176"/>
          <p:cNvSpPr>
            <a:spLocks/>
          </p:cNvSpPr>
          <p:nvPr/>
        </p:nvSpPr>
        <p:spPr bwMode="auto">
          <a:xfrm>
            <a:off x="2676751" y="1212741"/>
            <a:ext cx="1390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4508117" y="1025358"/>
            <a:ext cx="29930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Город, районный центр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4508117" y="1266561"/>
            <a:ext cx="13316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Кол-во </a:t>
            </a:r>
            <a:endParaRPr lang="en-US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92001" y="1373859"/>
            <a:ext cx="19488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Внедрены</a:t>
            </a:r>
            <a:endParaRPr lang="en-US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МИС</a:t>
            </a:r>
            <a:endParaRPr lang="ru-RU" sz="1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074557" y="1504289"/>
            <a:ext cx="19488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endParaRPr lang="ru-RU" sz="1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Прямоугольник 305"/>
          <p:cNvSpPr/>
          <p:nvPr/>
        </p:nvSpPr>
        <p:spPr>
          <a:xfrm>
            <a:off x="1779080" y="1827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.Костанай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" name="Прямоугольник 306"/>
          <p:cNvSpPr/>
          <p:nvPr/>
        </p:nvSpPr>
        <p:spPr>
          <a:xfrm>
            <a:off x="1779080" y="2043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.Рудный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Прямоугольник 307"/>
          <p:cNvSpPr/>
          <p:nvPr/>
        </p:nvSpPr>
        <p:spPr>
          <a:xfrm>
            <a:off x="1779080" y="2259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г.Лисаковск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" name="Прямоугольник 308"/>
          <p:cNvSpPr/>
          <p:nvPr/>
        </p:nvSpPr>
        <p:spPr>
          <a:xfrm>
            <a:off x="1779080" y="2691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Алтынсаринский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Прямоугольник 309"/>
          <p:cNvSpPr/>
          <p:nvPr/>
        </p:nvSpPr>
        <p:spPr>
          <a:xfrm>
            <a:off x="1782255" y="2488531"/>
            <a:ext cx="2916238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г.Аркалык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Прямоугольник 310"/>
          <p:cNvSpPr/>
          <p:nvPr/>
        </p:nvSpPr>
        <p:spPr>
          <a:xfrm>
            <a:off x="1779080" y="3123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Аулиекольский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Прямоугольник 311"/>
          <p:cNvSpPr/>
          <p:nvPr/>
        </p:nvSpPr>
        <p:spPr>
          <a:xfrm>
            <a:off x="1779080" y="2907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Амангельдинский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3" name="Прямоугольник 312"/>
          <p:cNvSpPr/>
          <p:nvPr/>
        </p:nvSpPr>
        <p:spPr>
          <a:xfrm>
            <a:off x="1779080" y="3555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Джангельдинский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Прямоугольник 313"/>
          <p:cNvSpPr/>
          <p:nvPr/>
        </p:nvSpPr>
        <p:spPr>
          <a:xfrm>
            <a:off x="1779080" y="3771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Житикаринский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Прямоугольник 314"/>
          <p:cNvSpPr/>
          <p:nvPr/>
        </p:nvSpPr>
        <p:spPr>
          <a:xfrm>
            <a:off x="1779080" y="3339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Денисовский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Прямоугольник 315"/>
          <p:cNvSpPr/>
          <p:nvPr/>
        </p:nvSpPr>
        <p:spPr>
          <a:xfrm>
            <a:off x="1779080" y="3987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Камыстинский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Прямоугольник 316"/>
          <p:cNvSpPr/>
          <p:nvPr/>
        </p:nvSpPr>
        <p:spPr>
          <a:xfrm>
            <a:off x="1779080" y="4203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Карабалыкский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Прямоугольник 317"/>
          <p:cNvSpPr/>
          <p:nvPr/>
        </p:nvSpPr>
        <p:spPr>
          <a:xfrm>
            <a:off x="1779080" y="4419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Карасуский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Прямоугольник 318"/>
          <p:cNvSpPr/>
          <p:nvPr/>
        </p:nvSpPr>
        <p:spPr>
          <a:xfrm>
            <a:off x="1779080" y="4635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Прямоугольник 319"/>
          <p:cNvSpPr/>
          <p:nvPr/>
        </p:nvSpPr>
        <p:spPr>
          <a:xfrm>
            <a:off x="1782255" y="4848202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Мендыкаринский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Прямоугольник 320"/>
          <p:cNvSpPr/>
          <p:nvPr/>
        </p:nvSpPr>
        <p:spPr>
          <a:xfrm>
            <a:off x="1779080" y="5054777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Наурзумский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Прямоугольник 321"/>
          <p:cNvSpPr/>
          <p:nvPr/>
        </p:nvSpPr>
        <p:spPr>
          <a:xfrm>
            <a:off x="4815159" y="182762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Прямоугольник 322"/>
          <p:cNvSpPr/>
          <p:nvPr/>
        </p:nvSpPr>
        <p:spPr>
          <a:xfrm>
            <a:off x="5799064" y="1825783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4" name="Прямоугольник 323"/>
          <p:cNvSpPr/>
          <p:nvPr/>
        </p:nvSpPr>
        <p:spPr>
          <a:xfrm>
            <a:off x="4815159" y="204362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25" name="Прямоугольник 324"/>
          <p:cNvSpPr/>
          <p:nvPr/>
        </p:nvSpPr>
        <p:spPr>
          <a:xfrm>
            <a:off x="5799064" y="2034163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6" name="Прямоугольник 325"/>
          <p:cNvSpPr/>
          <p:nvPr/>
        </p:nvSpPr>
        <p:spPr>
          <a:xfrm>
            <a:off x="4815159" y="225962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" name="Прямоугольник 326"/>
          <p:cNvSpPr/>
          <p:nvPr/>
        </p:nvSpPr>
        <p:spPr>
          <a:xfrm>
            <a:off x="5799064" y="2250163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4" name="Прямоугольник 353"/>
          <p:cNvSpPr/>
          <p:nvPr/>
        </p:nvSpPr>
        <p:spPr>
          <a:xfrm>
            <a:off x="1778146" y="6112092"/>
            <a:ext cx="29162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Костанайской области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5" name="Прямоугольник 354"/>
          <p:cNvSpPr/>
          <p:nvPr/>
        </p:nvSpPr>
        <p:spPr>
          <a:xfrm>
            <a:off x="4816748" y="6110988"/>
            <a:ext cx="782637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6" name="Прямоугольник 355"/>
          <p:cNvSpPr/>
          <p:nvPr/>
        </p:nvSpPr>
        <p:spPr>
          <a:xfrm>
            <a:off x="5800653" y="6109151"/>
            <a:ext cx="782638" cy="18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7" name="Прямоугольник 356"/>
          <p:cNvSpPr/>
          <p:nvPr/>
        </p:nvSpPr>
        <p:spPr>
          <a:xfrm>
            <a:off x="1782256" y="5283620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Сарыкольский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" name="Прямоугольник 357"/>
          <p:cNvSpPr/>
          <p:nvPr/>
        </p:nvSpPr>
        <p:spPr>
          <a:xfrm>
            <a:off x="1778148" y="5500409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Тарановский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9" name="Прямоугольник 358"/>
          <p:cNvSpPr/>
          <p:nvPr/>
        </p:nvSpPr>
        <p:spPr>
          <a:xfrm>
            <a:off x="1778144" y="5710313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Узункольский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0" name="Прямоугольник 359"/>
          <p:cNvSpPr/>
          <p:nvPr/>
        </p:nvSpPr>
        <p:spPr>
          <a:xfrm>
            <a:off x="1778145" y="5905498"/>
            <a:ext cx="29162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Федоровский район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9" name="Прямоугольник 368"/>
          <p:cNvSpPr/>
          <p:nvPr/>
        </p:nvSpPr>
        <p:spPr>
          <a:xfrm>
            <a:off x="4815158" y="2492926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0" name="Прямоугольник 369"/>
          <p:cNvSpPr/>
          <p:nvPr/>
        </p:nvSpPr>
        <p:spPr>
          <a:xfrm>
            <a:off x="5799063" y="2482242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Прямоугольник 370"/>
          <p:cNvSpPr/>
          <p:nvPr/>
        </p:nvSpPr>
        <p:spPr>
          <a:xfrm>
            <a:off x="4815157" y="269162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2" name="Прямоугольник 371"/>
          <p:cNvSpPr/>
          <p:nvPr/>
        </p:nvSpPr>
        <p:spPr>
          <a:xfrm>
            <a:off x="5799062" y="2689783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3" name="Прямоугольник 372"/>
          <p:cNvSpPr/>
          <p:nvPr/>
        </p:nvSpPr>
        <p:spPr>
          <a:xfrm>
            <a:off x="4816748" y="290514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4" name="Прямоугольник 373"/>
          <p:cNvSpPr/>
          <p:nvPr/>
        </p:nvSpPr>
        <p:spPr>
          <a:xfrm>
            <a:off x="5800653" y="289445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5" name="Прямоугольник 374"/>
          <p:cNvSpPr/>
          <p:nvPr/>
        </p:nvSpPr>
        <p:spPr>
          <a:xfrm>
            <a:off x="4816751" y="310880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Прямоугольник 375"/>
          <p:cNvSpPr/>
          <p:nvPr/>
        </p:nvSpPr>
        <p:spPr>
          <a:xfrm>
            <a:off x="5800656" y="3106971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Прямоугольник 376"/>
          <p:cNvSpPr/>
          <p:nvPr/>
        </p:nvSpPr>
        <p:spPr>
          <a:xfrm>
            <a:off x="4815158" y="3330135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Прямоугольник 377"/>
          <p:cNvSpPr/>
          <p:nvPr/>
        </p:nvSpPr>
        <p:spPr>
          <a:xfrm>
            <a:off x="5799063" y="3319451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9" name="Прямоугольник 378"/>
          <p:cNvSpPr/>
          <p:nvPr/>
        </p:nvSpPr>
        <p:spPr>
          <a:xfrm>
            <a:off x="4815157" y="3552874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0" name="Прямоугольник 379"/>
          <p:cNvSpPr/>
          <p:nvPr/>
        </p:nvSpPr>
        <p:spPr>
          <a:xfrm>
            <a:off x="5799062" y="3551037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1" name="Прямоугольник 380"/>
          <p:cNvSpPr/>
          <p:nvPr/>
        </p:nvSpPr>
        <p:spPr>
          <a:xfrm>
            <a:off x="4816751" y="3777871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Прямоугольник 381"/>
          <p:cNvSpPr/>
          <p:nvPr/>
        </p:nvSpPr>
        <p:spPr>
          <a:xfrm>
            <a:off x="5800656" y="3767187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Прямоугольник 382"/>
          <p:cNvSpPr/>
          <p:nvPr/>
        </p:nvSpPr>
        <p:spPr>
          <a:xfrm>
            <a:off x="4813563" y="3989705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Прямоугольник 383"/>
          <p:cNvSpPr/>
          <p:nvPr/>
        </p:nvSpPr>
        <p:spPr>
          <a:xfrm>
            <a:off x="5797468" y="3987868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Прямоугольник 384"/>
          <p:cNvSpPr/>
          <p:nvPr/>
        </p:nvSpPr>
        <p:spPr>
          <a:xfrm>
            <a:off x="4815154" y="4203225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6" name="Прямоугольник 385"/>
          <p:cNvSpPr/>
          <p:nvPr/>
        </p:nvSpPr>
        <p:spPr>
          <a:xfrm>
            <a:off x="5799059" y="4192541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Прямоугольник 386"/>
          <p:cNvSpPr/>
          <p:nvPr/>
        </p:nvSpPr>
        <p:spPr>
          <a:xfrm>
            <a:off x="4815157" y="4406893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8" name="Прямоугольник 387"/>
          <p:cNvSpPr/>
          <p:nvPr/>
        </p:nvSpPr>
        <p:spPr>
          <a:xfrm>
            <a:off x="5799062" y="440505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" name="Прямоугольник 388"/>
          <p:cNvSpPr/>
          <p:nvPr/>
        </p:nvSpPr>
        <p:spPr>
          <a:xfrm>
            <a:off x="4813564" y="4614794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0" name="Прямоугольник 389"/>
          <p:cNvSpPr/>
          <p:nvPr/>
        </p:nvSpPr>
        <p:spPr>
          <a:xfrm>
            <a:off x="5797469" y="460411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1" name="Прямоугольник 390"/>
          <p:cNvSpPr/>
          <p:nvPr/>
        </p:nvSpPr>
        <p:spPr>
          <a:xfrm>
            <a:off x="4813563" y="4837533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2" name="Прямоугольник 391"/>
          <p:cNvSpPr/>
          <p:nvPr/>
        </p:nvSpPr>
        <p:spPr>
          <a:xfrm>
            <a:off x="5797468" y="483569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3" name="Прямоугольник 392"/>
          <p:cNvSpPr/>
          <p:nvPr/>
        </p:nvSpPr>
        <p:spPr>
          <a:xfrm>
            <a:off x="4815157" y="506253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4" name="Прямоугольник 393"/>
          <p:cNvSpPr/>
          <p:nvPr/>
        </p:nvSpPr>
        <p:spPr>
          <a:xfrm>
            <a:off x="5799062" y="5051846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7" name="Прямоугольник 406"/>
          <p:cNvSpPr/>
          <p:nvPr/>
        </p:nvSpPr>
        <p:spPr>
          <a:xfrm>
            <a:off x="4815157" y="5268410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8" name="Прямоугольник 407"/>
          <p:cNvSpPr/>
          <p:nvPr/>
        </p:nvSpPr>
        <p:spPr>
          <a:xfrm>
            <a:off x="5799062" y="5266573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" name="Прямоугольник 408"/>
          <p:cNvSpPr/>
          <p:nvPr/>
        </p:nvSpPr>
        <p:spPr>
          <a:xfrm>
            <a:off x="4816747" y="5470858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" name="Прямоугольник 409"/>
          <p:cNvSpPr/>
          <p:nvPr/>
        </p:nvSpPr>
        <p:spPr>
          <a:xfrm>
            <a:off x="5800652" y="5460174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1" name="Прямоугольник 410"/>
          <p:cNvSpPr/>
          <p:nvPr/>
        </p:nvSpPr>
        <p:spPr>
          <a:xfrm>
            <a:off x="4816746" y="5693597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2" name="Прямоугольник 411"/>
          <p:cNvSpPr/>
          <p:nvPr/>
        </p:nvSpPr>
        <p:spPr>
          <a:xfrm>
            <a:off x="5800651" y="569176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3" name="Прямоугольник 412"/>
          <p:cNvSpPr/>
          <p:nvPr/>
        </p:nvSpPr>
        <p:spPr>
          <a:xfrm>
            <a:off x="4818340" y="5918594"/>
            <a:ext cx="782637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4" name="Прямоугольник 413"/>
          <p:cNvSpPr/>
          <p:nvPr/>
        </p:nvSpPr>
        <p:spPr>
          <a:xfrm>
            <a:off x="5802245" y="5907910"/>
            <a:ext cx="782638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5" name="Прямоугольник 414"/>
          <p:cNvSpPr/>
          <p:nvPr/>
        </p:nvSpPr>
        <p:spPr>
          <a:xfrm>
            <a:off x="6734005" y="1826101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6" name="Прямоугольник 415"/>
          <p:cNvSpPr/>
          <p:nvPr/>
        </p:nvSpPr>
        <p:spPr>
          <a:xfrm>
            <a:off x="6734005" y="2045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7" name="Прямоугольник 416"/>
          <p:cNvSpPr/>
          <p:nvPr/>
        </p:nvSpPr>
        <p:spPr>
          <a:xfrm>
            <a:off x="6734005" y="2261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418" name="Прямоугольник 417"/>
          <p:cNvSpPr/>
          <p:nvPr/>
        </p:nvSpPr>
        <p:spPr>
          <a:xfrm>
            <a:off x="6734005" y="2477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419" name="Прямоугольник 418"/>
          <p:cNvSpPr/>
          <p:nvPr/>
        </p:nvSpPr>
        <p:spPr>
          <a:xfrm>
            <a:off x="6734005" y="2693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0" name="Прямоугольник 419"/>
          <p:cNvSpPr/>
          <p:nvPr/>
        </p:nvSpPr>
        <p:spPr>
          <a:xfrm>
            <a:off x="6734005" y="2909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1" name="Прямоугольник 420"/>
          <p:cNvSpPr/>
          <p:nvPr/>
        </p:nvSpPr>
        <p:spPr>
          <a:xfrm>
            <a:off x="6734005" y="3125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2" name="Прямоугольник 421"/>
          <p:cNvSpPr/>
          <p:nvPr/>
        </p:nvSpPr>
        <p:spPr>
          <a:xfrm>
            <a:off x="6734005" y="3341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3" name="Прямоугольник 422"/>
          <p:cNvSpPr/>
          <p:nvPr/>
        </p:nvSpPr>
        <p:spPr>
          <a:xfrm>
            <a:off x="6734005" y="3557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424" name="Прямоугольник 423"/>
          <p:cNvSpPr/>
          <p:nvPr/>
        </p:nvSpPr>
        <p:spPr>
          <a:xfrm>
            <a:off x="6734005" y="3773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5" name="Прямоугольник 424"/>
          <p:cNvSpPr/>
          <p:nvPr/>
        </p:nvSpPr>
        <p:spPr>
          <a:xfrm>
            <a:off x="6734005" y="3989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426" name="Прямоугольник 425"/>
          <p:cNvSpPr/>
          <p:nvPr/>
        </p:nvSpPr>
        <p:spPr>
          <a:xfrm>
            <a:off x="6734005" y="4205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7" name="Прямоугольник 426"/>
          <p:cNvSpPr/>
          <p:nvPr/>
        </p:nvSpPr>
        <p:spPr>
          <a:xfrm>
            <a:off x="6734005" y="4421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8" name="Прямоугольник 427"/>
          <p:cNvSpPr/>
          <p:nvPr/>
        </p:nvSpPr>
        <p:spPr>
          <a:xfrm>
            <a:off x="6734005" y="4637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9" name="Прямоугольник 428"/>
          <p:cNvSpPr/>
          <p:nvPr/>
        </p:nvSpPr>
        <p:spPr>
          <a:xfrm>
            <a:off x="6734005" y="4853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" name="Прямоугольник 429"/>
          <p:cNvSpPr/>
          <p:nvPr/>
        </p:nvSpPr>
        <p:spPr>
          <a:xfrm>
            <a:off x="6734005" y="5069133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" name="Прямоугольник 430"/>
          <p:cNvSpPr/>
          <p:nvPr/>
        </p:nvSpPr>
        <p:spPr>
          <a:xfrm>
            <a:off x="6734003" y="527722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2" name="Прямоугольник 431"/>
          <p:cNvSpPr/>
          <p:nvPr/>
        </p:nvSpPr>
        <p:spPr>
          <a:xfrm>
            <a:off x="6734003" y="549322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3" name="Прямоугольник 432"/>
          <p:cNvSpPr/>
          <p:nvPr/>
        </p:nvSpPr>
        <p:spPr>
          <a:xfrm>
            <a:off x="6734003" y="570922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4" name="Прямоугольник 433"/>
          <p:cNvSpPr/>
          <p:nvPr/>
        </p:nvSpPr>
        <p:spPr>
          <a:xfrm>
            <a:off x="6734003" y="592522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5" name="Прямоугольник 434"/>
          <p:cNvSpPr/>
          <p:nvPr/>
        </p:nvSpPr>
        <p:spPr>
          <a:xfrm>
            <a:off x="6734003" y="6141226"/>
            <a:ext cx="652839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88%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62" name="Номер слайда 24"/>
          <p:cNvSpPr>
            <a:spLocks noGrp="1"/>
          </p:cNvSpPr>
          <p:nvPr>
            <p:ph type="sldNum" sz="quarter" idx="12"/>
          </p:nvPr>
        </p:nvSpPr>
        <p:spPr bwMode="auto">
          <a:xfrm>
            <a:off x="11400629" y="61913"/>
            <a:ext cx="595312" cy="488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alt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3" name="Прямоугольник 45"/>
          <p:cNvSpPr>
            <a:spLocks noChangeArrowheads="1"/>
          </p:cNvSpPr>
          <p:nvPr/>
        </p:nvSpPr>
        <p:spPr bwMode="auto">
          <a:xfrm>
            <a:off x="950319" y="78691"/>
            <a:ext cx="103997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НОРМАТИВНОЕ РЕГУЛИРОВАНИЕ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242941" y="1035974"/>
            <a:ext cx="46758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БАЗОВЫХ ТЕРМИНОВ:</a:t>
            </a:r>
          </a:p>
          <a:p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Электронное здравоохранение</a:t>
            </a:r>
          </a:p>
          <a:p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Электронный паспорт здоровья</a:t>
            </a:r>
          </a:p>
          <a:p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Телемедицинские технологии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76"/>
          <a:stretch/>
        </p:blipFill>
        <p:spPr>
          <a:xfrm>
            <a:off x="80976" y="56899"/>
            <a:ext cx="818745" cy="710051"/>
          </a:xfrm>
          <a:prstGeom prst="rect">
            <a:avLst/>
          </a:prstGeom>
        </p:spPr>
      </p:pic>
      <p:sp>
        <p:nvSpPr>
          <p:cNvPr id="40" name="Дуга 39"/>
          <p:cNvSpPr/>
          <p:nvPr/>
        </p:nvSpPr>
        <p:spPr>
          <a:xfrm>
            <a:off x="10599894" y="5066545"/>
            <a:ext cx="903536" cy="903539"/>
          </a:xfrm>
          <a:prstGeom prst="arc">
            <a:avLst>
              <a:gd name="adj1" fmla="val 5400000"/>
              <a:gd name="adj2" fmla="val 10819893"/>
            </a:avLst>
          </a:prstGeom>
          <a:ln w="19050">
            <a:solidFill>
              <a:srgbClr val="ACAC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2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10941168" y="5407825"/>
            <a:ext cx="220988" cy="220987"/>
          </a:xfrm>
          <a:prstGeom prst="ellipse">
            <a:avLst/>
          </a:prstGeom>
          <a:solidFill>
            <a:srgbClr val="7E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0848348" y="5299953"/>
            <a:ext cx="436722" cy="436722"/>
          </a:xfrm>
          <a:prstGeom prst="ellipse">
            <a:avLst/>
          </a:prstGeom>
          <a:noFill/>
          <a:ln w="19050">
            <a:solidFill>
              <a:srgbClr val="7EC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10702695" y="5169351"/>
            <a:ext cx="697934" cy="697934"/>
          </a:xfrm>
          <a:prstGeom prst="ellipse">
            <a:avLst/>
          </a:prstGeom>
          <a:noFill/>
          <a:ln w="19050">
            <a:solidFill>
              <a:srgbClr val="A6A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1051660" y="5867283"/>
            <a:ext cx="0" cy="889165"/>
          </a:xfrm>
          <a:prstGeom prst="line">
            <a:avLst/>
          </a:prstGeom>
          <a:ln w="19050">
            <a:solidFill>
              <a:srgbClr val="7EC3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10956765" y="6718270"/>
            <a:ext cx="168786" cy="168786"/>
          </a:xfrm>
          <a:prstGeom prst="ellipse">
            <a:avLst/>
          </a:prstGeom>
          <a:solidFill>
            <a:srgbClr val="7EC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2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593647" y="5117659"/>
            <a:ext cx="203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конца 2018 г.</a:t>
            </a:r>
          </a:p>
        </p:txBody>
      </p:sp>
      <p:cxnSp>
        <p:nvCxnSpPr>
          <p:cNvPr id="49" name="Прямая соединительная линия 48"/>
          <p:cNvCxnSpPr>
            <a:endCxn id="41" idx="6"/>
          </p:cNvCxnSpPr>
          <p:nvPr/>
        </p:nvCxnSpPr>
        <p:spPr>
          <a:xfrm flipV="1">
            <a:off x="144463" y="5518319"/>
            <a:ext cx="11017693" cy="2780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18"/>
          <p:cNvSpPr>
            <a:spLocks/>
          </p:cNvSpPr>
          <p:nvPr/>
        </p:nvSpPr>
        <p:spPr bwMode="auto">
          <a:xfrm>
            <a:off x="516360" y="6021198"/>
            <a:ext cx="101464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Кодекс «О здоровье народа и системе здравоохранения»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44463" y="2663972"/>
            <a:ext cx="11725839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РЕГУЛИРОВАНИЕ :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хранения электронных данных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Записи телемедицинских консультации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Ответственность медицинского персонала за качество и достоверность цифровых данных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Презумпции согласия пациентов на ведение медицинской документации в электронном виде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Легитимность дистанционного оказания медицинских услуг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Компетенции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органов управления и организаций здравоохранения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принципов доступа  к электронным данным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торговля мед. изделиями и лекарствами</a:t>
            </a:r>
          </a:p>
        </p:txBody>
      </p:sp>
    </p:spTree>
    <p:extLst>
      <p:ext uri="{BB962C8B-B14F-4D97-AF65-F5344CB8AC3E}">
        <p14:creationId xmlns:p14="http://schemas.microsoft.com/office/powerpoint/2010/main" val="29961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право 2"/>
          <p:cNvSpPr/>
          <p:nvPr/>
        </p:nvSpPr>
        <p:spPr>
          <a:xfrm rot="20320284">
            <a:off x="1969161" y="2697724"/>
            <a:ext cx="8308934" cy="1984480"/>
          </a:xfrm>
          <a:prstGeom prst="rightArrow">
            <a:avLst>
              <a:gd name="adj1" fmla="val 34798"/>
              <a:gd name="adj2" fmla="val 85579"/>
            </a:avLst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Прямоугольник 109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ЦИФРОВИЗАЦИИ ЭКОСИСТЕМЫ ЗДОРОВЬЯ</a:t>
            </a: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884757" y="608304"/>
            <a:ext cx="932917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2" name="Прямоугольник 121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347435" y="131762"/>
            <a:ext cx="635015" cy="365125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4782" y="4847107"/>
            <a:ext cx="149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2018 г.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03135" y="4008677"/>
            <a:ext cx="149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2019 г.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0155" y="3301294"/>
            <a:ext cx="149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2020 г.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242369" y="2062067"/>
            <a:ext cx="1492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/>
                </a:solidFill>
              </a:rPr>
              <a:t>2021 г.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0" y="5470579"/>
            <a:ext cx="66338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компьютерами и интернетом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Полная интеграция всех систем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Отказ от бумаги 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Запуск электронного паспорта здоровья 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Пилотное внедрение  искусственного интеллекта (онкологический профиль)</a:t>
            </a:r>
          </a:p>
          <a:p>
            <a:pPr algn="just"/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Пилот по сбору данных от носимых устройств </a:t>
            </a:r>
            <a:endParaRPr lang="ru-RU" sz="1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90981" y="2708398"/>
            <a:ext cx="45190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Онлайн мониторинг состояния здоровья пациента – Анализ накопленных данных  на основе искусственного интеллекта</a:t>
            </a:r>
          </a:p>
          <a:p>
            <a:pPr algn="just"/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Удалённая диагностика пациентов</a:t>
            </a:r>
            <a:endParaRPr lang="en-US" sz="1400" dirty="0" smtClean="0">
              <a:solidFill>
                <a:srgbClr val="5B9B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400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аркировка и </a:t>
            </a:r>
            <a:r>
              <a:rPr lang="ru-RU" sz="1400" dirty="0" err="1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прослеживаемость</a:t>
            </a:r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лекарственных </a:t>
            </a:r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 (</a:t>
            </a:r>
            <a:r>
              <a:rPr lang="en-US" sz="1400" dirty="0" err="1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ru-RU" sz="1400" dirty="0" smtClean="0">
                <a:solidFill>
                  <a:srgbClr val="5B9B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ru-RU" sz="1400" dirty="0">
              <a:solidFill>
                <a:srgbClr val="5B9B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827442" y="3970061"/>
            <a:ext cx="60602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удалённого контроля состоянием 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Персонализированная медицина (</a:t>
            </a:r>
            <a:r>
              <a:rPr lang="ru-RU" sz="1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геномика</a:t>
            </a:r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Интеграция системы искусственного интеллекта с ЭПЗ (автоматическая система анализа и выявление закономерностей с возможными заболеваниями)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698124" y="747172"/>
            <a:ext cx="72748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Машинное обучение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скусственный 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нтеллект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процессах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казания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едицинской </a:t>
            </a: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омощи (а</a:t>
            </a:r>
            <a:r>
              <a:rPr lang="ru-RU" sz="1400" dirty="0" smtClean="0">
                <a:solidFill>
                  <a:srgbClr val="28A5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нализ расход препаратов, планирование и оптимизация ГОБМП И ОСМС) </a:t>
            </a: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рогнозирование заболеваемости</a:t>
            </a: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спользование технологии </a:t>
            </a:r>
            <a:r>
              <a:rPr lang="en-US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ru-RU" sz="1400" dirty="0" smtClean="0">
                <a:solidFill>
                  <a:srgbClr val="239CC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хранения клинических данных </a:t>
            </a:r>
            <a:endParaRPr lang="ru-RU" sz="1400" dirty="0">
              <a:solidFill>
                <a:srgbClr val="239C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5" name="Номер слайда 24"/>
          <p:cNvSpPr>
            <a:spLocks noGrp="1"/>
          </p:cNvSpPr>
          <p:nvPr>
            <p:ph type="sldNum" sz="quarter" idx="12"/>
          </p:nvPr>
        </p:nvSpPr>
        <p:spPr bwMode="auto">
          <a:xfrm>
            <a:off x="11361738" y="115888"/>
            <a:ext cx="6191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alt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0" name="Прямоугольник 35"/>
          <p:cNvSpPr>
            <a:spLocks noChangeArrowheads="1"/>
          </p:cNvSpPr>
          <p:nvPr/>
        </p:nvSpPr>
        <p:spPr bwMode="auto">
          <a:xfrm>
            <a:off x="881521" y="126414"/>
            <a:ext cx="10248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ОЖИДАЕМЫЙ ЭФФЕКТ</a:t>
            </a:r>
          </a:p>
        </p:txBody>
      </p:sp>
      <p:sp>
        <p:nvSpPr>
          <p:cNvPr id="37" name="Freeform 96"/>
          <p:cNvSpPr/>
          <p:nvPr/>
        </p:nvSpPr>
        <p:spPr>
          <a:xfrm rot="1569762">
            <a:off x="216359" y="-56149"/>
            <a:ext cx="541337" cy="798513"/>
          </a:xfrm>
          <a:custGeom>
            <a:avLst/>
            <a:gdLst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86907 w 379137"/>
              <a:gd name="connsiteY13" fmla="*/ 358052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93810 w 379137"/>
              <a:gd name="connsiteY21" fmla="*/ 262500 h 543316"/>
              <a:gd name="connsiteX22" fmla="*/ 95001 w 379137"/>
              <a:gd name="connsiteY22" fmla="*/ 258933 h 543316"/>
              <a:gd name="connsiteX23" fmla="*/ 151189 w 379137"/>
              <a:gd name="connsiteY23" fmla="*/ 149477 h 543316"/>
              <a:gd name="connsiteX24" fmla="*/ 296609 w 379137"/>
              <a:gd name="connsiteY24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86907 w 379137"/>
              <a:gd name="connsiteY13" fmla="*/ 358052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93810 w 379137"/>
              <a:gd name="connsiteY21" fmla="*/ 262500 h 543316"/>
              <a:gd name="connsiteX22" fmla="*/ 87375 w 379137"/>
              <a:gd name="connsiteY22" fmla="*/ 261609 h 543316"/>
              <a:gd name="connsiteX23" fmla="*/ 151189 w 379137"/>
              <a:gd name="connsiteY23" fmla="*/ 149477 h 543316"/>
              <a:gd name="connsiteX24" fmla="*/ 296609 w 379137"/>
              <a:gd name="connsiteY24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86907 w 379137"/>
              <a:gd name="connsiteY13" fmla="*/ 358052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93810 w 379137"/>
              <a:gd name="connsiteY21" fmla="*/ 262500 h 543316"/>
              <a:gd name="connsiteX22" fmla="*/ 151189 w 379137"/>
              <a:gd name="connsiteY22" fmla="*/ 149477 h 543316"/>
              <a:gd name="connsiteX23" fmla="*/ 296609 w 379137"/>
              <a:gd name="connsiteY23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86907 w 379137"/>
              <a:gd name="connsiteY13" fmla="*/ 358052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82749 w 379137"/>
              <a:gd name="connsiteY21" fmla="*/ 263526 h 543316"/>
              <a:gd name="connsiteX22" fmla="*/ 151189 w 379137"/>
              <a:gd name="connsiteY22" fmla="*/ 149477 h 543316"/>
              <a:gd name="connsiteX23" fmla="*/ 296609 w 379137"/>
              <a:gd name="connsiteY23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98101 w 379137"/>
              <a:gd name="connsiteY13" fmla="*/ 365545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82749 w 379137"/>
              <a:gd name="connsiteY21" fmla="*/ 263526 h 543316"/>
              <a:gd name="connsiteX22" fmla="*/ 151189 w 379137"/>
              <a:gd name="connsiteY22" fmla="*/ 149477 h 543316"/>
              <a:gd name="connsiteX23" fmla="*/ 296609 w 379137"/>
              <a:gd name="connsiteY23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98101 w 379137"/>
              <a:gd name="connsiteY13" fmla="*/ 365545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82749 w 379137"/>
              <a:gd name="connsiteY21" fmla="*/ 263526 h 543316"/>
              <a:gd name="connsiteX22" fmla="*/ 151189 w 379137"/>
              <a:gd name="connsiteY22" fmla="*/ 149477 h 543316"/>
              <a:gd name="connsiteX23" fmla="*/ 296609 w 379137"/>
              <a:gd name="connsiteY23" fmla="*/ 2439 h 543316"/>
              <a:gd name="connsiteX0" fmla="*/ 79806 w 379137"/>
              <a:gd name="connsiteY0" fmla="*/ 423277 h 543316"/>
              <a:gd name="connsiteX1" fmla="*/ 159278 w 379137"/>
              <a:gd name="connsiteY1" fmla="*/ 461179 h 543316"/>
              <a:gd name="connsiteX2" fmla="*/ 77361 w 379137"/>
              <a:gd name="connsiteY2" fmla="*/ 543316 h 543316"/>
              <a:gd name="connsiteX3" fmla="*/ 79806 w 379137"/>
              <a:gd name="connsiteY3" fmla="*/ 423277 h 543316"/>
              <a:gd name="connsiteX4" fmla="*/ 273620 w 379137"/>
              <a:gd name="connsiteY4" fmla="*/ 64819 h 543316"/>
              <a:gd name="connsiteX5" fmla="*/ 241274 w 379137"/>
              <a:gd name="connsiteY5" fmla="*/ 121752 h 543316"/>
              <a:gd name="connsiteX6" fmla="*/ 298206 w 379137"/>
              <a:gd name="connsiteY6" fmla="*/ 154098 h 543316"/>
              <a:gd name="connsiteX7" fmla="*/ 330552 w 379137"/>
              <a:gd name="connsiteY7" fmla="*/ 97166 h 543316"/>
              <a:gd name="connsiteX8" fmla="*/ 273620 w 379137"/>
              <a:gd name="connsiteY8" fmla="*/ 64819 h 543316"/>
              <a:gd name="connsiteX9" fmla="*/ 296609 w 379137"/>
              <a:gd name="connsiteY9" fmla="*/ 2439 h 543316"/>
              <a:gd name="connsiteX10" fmla="*/ 340687 w 379137"/>
              <a:gd name="connsiteY10" fmla="*/ 5763 h 543316"/>
              <a:gd name="connsiteX11" fmla="*/ 339085 w 379137"/>
              <a:gd name="connsiteY11" fmla="*/ 243588 h 543316"/>
              <a:gd name="connsiteX12" fmla="*/ 302650 w 379137"/>
              <a:gd name="connsiteY12" fmla="*/ 324871 h 543316"/>
              <a:gd name="connsiteX13" fmla="*/ 298101 w 379137"/>
              <a:gd name="connsiteY13" fmla="*/ 365545 h 543316"/>
              <a:gd name="connsiteX14" fmla="*/ 316677 w 379137"/>
              <a:gd name="connsiteY14" fmla="*/ 376226 h 543316"/>
              <a:gd name="connsiteX15" fmla="*/ 190466 w 379137"/>
              <a:gd name="connsiteY15" fmla="*/ 520705 h 543316"/>
              <a:gd name="connsiteX16" fmla="*/ 158591 w 379137"/>
              <a:gd name="connsiteY16" fmla="*/ 393906 h 543316"/>
              <a:gd name="connsiteX17" fmla="*/ 149587 w 379137"/>
              <a:gd name="connsiteY17" fmla="*/ 387301 h 543316"/>
              <a:gd name="connsiteX18" fmla="*/ 134047 w 379137"/>
              <a:gd name="connsiteY18" fmla="*/ 379395 h 543316"/>
              <a:gd name="connsiteX19" fmla="*/ 0 w 379137"/>
              <a:gd name="connsiteY19" fmla="*/ 416823 h 543316"/>
              <a:gd name="connsiteX20" fmla="*/ 61549 w 379137"/>
              <a:gd name="connsiteY20" fmla="*/ 247998 h 543316"/>
              <a:gd name="connsiteX21" fmla="*/ 82749 w 379137"/>
              <a:gd name="connsiteY21" fmla="*/ 263526 h 543316"/>
              <a:gd name="connsiteX22" fmla="*/ 151189 w 379137"/>
              <a:gd name="connsiteY22" fmla="*/ 149477 h 543316"/>
              <a:gd name="connsiteX23" fmla="*/ 296609 w 379137"/>
              <a:gd name="connsiteY23" fmla="*/ 2439 h 543316"/>
              <a:gd name="connsiteX0" fmla="*/ 79806 w 376365"/>
              <a:gd name="connsiteY0" fmla="*/ 423277 h 543316"/>
              <a:gd name="connsiteX1" fmla="*/ 159278 w 376365"/>
              <a:gd name="connsiteY1" fmla="*/ 461179 h 543316"/>
              <a:gd name="connsiteX2" fmla="*/ 77361 w 376365"/>
              <a:gd name="connsiteY2" fmla="*/ 543316 h 543316"/>
              <a:gd name="connsiteX3" fmla="*/ 79806 w 376365"/>
              <a:gd name="connsiteY3" fmla="*/ 423277 h 543316"/>
              <a:gd name="connsiteX4" fmla="*/ 273620 w 376365"/>
              <a:gd name="connsiteY4" fmla="*/ 64819 h 543316"/>
              <a:gd name="connsiteX5" fmla="*/ 241274 w 376365"/>
              <a:gd name="connsiteY5" fmla="*/ 121752 h 543316"/>
              <a:gd name="connsiteX6" fmla="*/ 298206 w 376365"/>
              <a:gd name="connsiteY6" fmla="*/ 154098 h 543316"/>
              <a:gd name="connsiteX7" fmla="*/ 330552 w 376365"/>
              <a:gd name="connsiteY7" fmla="*/ 97166 h 543316"/>
              <a:gd name="connsiteX8" fmla="*/ 273620 w 376365"/>
              <a:gd name="connsiteY8" fmla="*/ 64819 h 543316"/>
              <a:gd name="connsiteX9" fmla="*/ 296609 w 376365"/>
              <a:gd name="connsiteY9" fmla="*/ 2439 h 543316"/>
              <a:gd name="connsiteX10" fmla="*/ 340687 w 376365"/>
              <a:gd name="connsiteY10" fmla="*/ 5763 h 543316"/>
              <a:gd name="connsiteX11" fmla="*/ 339085 w 376365"/>
              <a:gd name="connsiteY11" fmla="*/ 243588 h 543316"/>
              <a:gd name="connsiteX12" fmla="*/ 302650 w 376365"/>
              <a:gd name="connsiteY12" fmla="*/ 324871 h 543316"/>
              <a:gd name="connsiteX13" fmla="*/ 298101 w 376365"/>
              <a:gd name="connsiteY13" fmla="*/ 365545 h 543316"/>
              <a:gd name="connsiteX14" fmla="*/ 316677 w 376365"/>
              <a:gd name="connsiteY14" fmla="*/ 376226 h 543316"/>
              <a:gd name="connsiteX15" fmla="*/ 190466 w 376365"/>
              <a:gd name="connsiteY15" fmla="*/ 520705 h 543316"/>
              <a:gd name="connsiteX16" fmla="*/ 158591 w 376365"/>
              <a:gd name="connsiteY16" fmla="*/ 393906 h 543316"/>
              <a:gd name="connsiteX17" fmla="*/ 149587 w 376365"/>
              <a:gd name="connsiteY17" fmla="*/ 387301 h 543316"/>
              <a:gd name="connsiteX18" fmla="*/ 134047 w 376365"/>
              <a:gd name="connsiteY18" fmla="*/ 379395 h 543316"/>
              <a:gd name="connsiteX19" fmla="*/ 0 w 376365"/>
              <a:gd name="connsiteY19" fmla="*/ 416823 h 543316"/>
              <a:gd name="connsiteX20" fmla="*/ 61549 w 376365"/>
              <a:gd name="connsiteY20" fmla="*/ 247998 h 543316"/>
              <a:gd name="connsiteX21" fmla="*/ 82749 w 376365"/>
              <a:gd name="connsiteY21" fmla="*/ 263526 h 543316"/>
              <a:gd name="connsiteX22" fmla="*/ 151189 w 376365"/>
              <a:gd name="connsiteY22" fmla="*/ 149477 h 543316"/>
              <a:gd name="connsiteX23" fmla="*/ 296609 w 376365"/>
              <a:gd name="connsiteY23" fmla="*/ 2439 h 543316"/>
              <a:gd name="connsiteX0" fmla="*/ 79806 w 364949"/>
              <a:gd name="connsiteY0" fmla="*/ 423277 h 543316"/>
              <a:gd name="connsiteX1" fmla="*/ 159278 w 364949"/>
              <a:gd name="connsiteY1" fmla="*/ 461179 h 543316"/>
              <a:gd name="connsiteX2" fmla="*/ 77361 w 364949"/>
              <a:gd name="connsiteY2" fmla="*/ 543316 h 543316"/>
              <a:gd name="connsiteX3" fmla="*/ 79806 w 364949"/>
              <a:gd name="connsiteY3" fmla="*/ 423277 h 543316"/>
              <a:gd name="connsiteX4" fmla="*/ 273620 w 364949"/>
              <a:gd name="connsiteY4" fmla="*/ 64819 h 543316"/>
              <a:gd name="connsiteX5" fmla="*/ 241274 w 364949"/>
              <a:gd name="connsiteY5" fmla="*/ 121752 h 543316"/>
              <a:gd name="connsiteX6" fmla="*/ 298206 w 364949"/>
              <a:gd name="connsiteY6" fmla="*/ 154098 h 543316"/>
              <a:gd name="connsiteX7" fmla="*/ 330552 w 364949"/>
              <a:gd name="connsiteY7" fmla="*/ 97166 h 543316"/>
              <a:gd name="connsiteX8" fmla="*/ 273620 w 364949"/>
              <a:gd name="connsiteY8" fmla="*/ 64819 h 543316"/>
              <a:gd name="connsiteX9" fmla="*/ 296609 w 364949"/>
              <a:gd name="connsiteY9" fmla="*/ 2439 h 543316"/>
              <a:gd name="connsiteX10" fmla="*/ 340687 w 364949"/>
              <a:gd name="connsiteY10" fmla="*/ 5763 h 543316"/>
              <a:gd name="connsiteX11" fmla="*/ 339085 w 364949"/>
              <a:gd name="connsiteY11" fmla="*/ 243588 h 543316"/>
              <a:gd name="connsiteX12" fmla="*/ 298101 w 364949"/>
              <a:gd name="connsiteY12" fmla="*/ 365545 h 543316"/>
              <a:gd name="connsiteX13" fmla="*/ 316677 w 364949"/>
              <a:gd name="connsiteY13" fmla="*/ 376226 h 543316"/>
              <a:gd name="connsiteX14" fmla="*/ 190466 w 364949"/>
              <a:gd name="connsiteY14" fmla="*/ 520705 h 543316"/>
              <a:gd name="connsiteX15" fmla="*/ 158591 w 364949"/>
              <a:gd name="connsiteY15" fmla="*/ 393906 h 543316"/>
              <a:gd name="connsiteX16" fmla="*/ 149587 w 364949"/>
              <a:gd name="connsiteY16" fmla="*/ 387301 h 543316"/>
              <a:gd name="connsiteX17" fmla="*/ 134047 w 364949"/>
              <a:gd name="connsiteY17" fmla="*/ 379395 h 543316"/>
              <a:gd name="connsiteX18" fmla="*/ 0 w 364949"/>
              <a:gd name="connsiteY18" fmla="*/ 416823 h 543316"/>
              <a:gd name="connsiteX19" fmla="*/ 61549 w 364949"/>
              <a:gd name="connsiteY19" fmla="*/ 247998 h 543316"/>
              <a:gd name="connsiteX20" fmla="*/ 82749 w 364949"/>
              <a:gd name="connsiteY20" fmla="*/ 263526 h 543316"/>
              <a:gd name="connsiteX21" fmla="*/ 151189 w 364949"/>
              <a:gd name="connsiteY21" fmla="*/ 149477 h 543316"/>
              <a:gd name="connsiteX22" fmla="*/ 296609 w 364949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58591 w 367731"/>
              <a:gd name="connsiteY15" fmla="*/ 393906 h 543316"/>
              <a:gd name="connsiteX16" fmla="*/ 149587 w 367731"/>
              <a:gd name="connsiteY16" fmla="*/ 387301 h 543316"/>
              <a:gd name="connsiteX17" fmla="*/ 134047 w 367731"/>
              <a:gd name="connsiteY17" fmla="*/ 379395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58591 w 367731"/>
              <a:gd name="connsiteY15" fmla="*/ 393906 h 543316"/>
              <a:gd name="connsiteX16" fmla="*/ 149587 w 367731"/>
              <a:gd name="connsiteY16" fmla="*/ 387301 h 543316"/>
              <a:gd name="connsiteX17" fmla="*/ 134047 w 367731"/>
              <a:gd name="connsiteY17" fmla="*/ 379395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58591 w 367731"/>
              <a:gd name="connsiteY15" fmla="*/ 393906 h 543316"/>
              <a:gd name="connsiteX16" fmla="*/ 149587 w 367731"/>
              <a:gd name="connsiteY16" fmla="*/ 387301 h 543316"/>
              <a:gd name="connsiteX17" fmla="*/ 134047 w 367731"/>
              <a:gd name="connsiteY17" fmla="*/ 379395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58591 w 367731"/>
              <a:gd name="connsiteY15" fmla="*/ 393906 h 543316"/>
              <a:gd name="connsiteX16" fmla="*/ 149587 w 367731"/>
              <a:gd name="connsiteY16" fmla="*/ 387301 h 543316"/>
              <a:gd name="connsiteX17" fmla="*/ 108880 w 367731"/>
              <a:gd name="connsiteY17" fmla="*/ 369517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85629 w 367731"/>
              <a:gd name="connsiteY15" fmla="*/ 409114 h 543316"/>
              <a:gd name="connsiteX16" fmla="*/ 149587 w 367731"/>
              <a:gd name="connsiteY16" fmla="*/ 387301 h 543316"/>
              <a:gd name="connsiteX17" fmla="*/ 108880 w 367731"/>
              <a:gd name="connsiteY17" fmla="*/ 369517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89194 w 367731"/>
              <a:gd name="connsiteY15" fmla="*/ 408611 h 543316"/>
              <a:gd name="connsiteX16" fmla="*/ 149587 w 367731"/>
              <a:gd name="connsiteY16" fmla="*/ 387301 h 543316"/>
              <a:gd name="connsiteX17" fmla="*/ 108880 w 367731"/>
              <a:gd name="connsiteY17" fmla="*/ 369517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89194 w 367731"/>
              <a:gd name="connsiteY15" fmla="*/ 408611 h 543316"/>
              <a:gd name="connsiteX16" fmla="*/ 149587 w 367731"/>
              <a:gd name="connsiteY16" fmla="*/ 387301 h 543316"/>
              <a:gd name="connsiteX17" fmla="*/ 108880 w 367731"/>
              <a:gd name="connsiteY17" fmla="*/ 369517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  <a:gd name="connsiteX0" fmla="*/ 79806 w 367731"/>
              <a:gd name="connsiteY0" fmla="*/ 423277 h 543316"/>
              <a:gd name="connsiteX1" fmla="*/ 159278 w 367731"/>
              <a:gd name="connsiteY1" fmla="*/ 461179 h 543316"/>
              <a:gd name="connsiteX2" fmla="*/ 77361 w 367731"/>
              <a:gd name="connsiteY2" fmla="*/ 543316 h 543316"/>
              <a:gd name="connsiteX3" fmla="*/ 79806 w 367731"/>
              <a:gd name="connsiteY3" fmla="*/ 423277 h 543316"/>
              <a:gd name="connsiteX4" fmla="*/ 273620 w 367731"/>
              <a:gd name="connsiteY4" fmla="*/ 64819 h 543316"/>
              <a:gd name="connsiteX5" fmla="*/ 241274 w 367731"/>
              <a:gd name="connsiteY5" fmla="*/ 121752 h 543316"/>
              <a:gd name="connsiteX6" fmla="*/ 298206 w 367731"/>
              <a:gd name="connsiteY6" fmla="*/ 154098 h 543316"/>
              <a:gd name="connsiteX7" fmla="*/ 330552 w 367731"/>
              <a:gd name="connsiteY7" fmla="*/ 97166 h 543316"/>
              <a:gd name="connsiteX8" fmla="*/ 273620 w 367731"/>
              <a:gd name="connsiteY8" fmla="*/ 64819 h 543316"/>
              <a:gd name="connsiteX9" fmla="*/ 296609 w 367731"/>
              <a:gd name="connsiteY9" fmla="*/ 2439 h 543316"/>
              <a:gd name="connsiteX10" fmla="*/ 340687 w 367731"/>
              <a:gd name="connsiteY10" fmla="*/ 5763 h 543316"/>
              <a:gd name="connsiteX11" fmla="*/ 339085 w 367731"/>
              <a:gd name="connsiteY11" fmla="*/ 243588 h 543316"/>
              <a:gd name="connsiteX12" fmla="*/ 298101 w 367731"/>
              <a:gd name="connsiteY12" fmla="*/ 365545 h 543316"/>
              <a:gd name="connsiteX13" fmla="*/ 316677 w 367731"/>
              <a:gd name="connsiteY13" fmla="*/ 376226 h 543316"/>
              <a:gd name="connsiteX14" fmla="*/ 190466 w 367731"/>
              <a:gd name="connsiteY14" fmla="*/ 520705 h 543316"/>
              <a:gd name="connsiteX15" fmla="*/ 189194 w 367731"/>
              <a:gd name="connsiteY15" fmla="*/ 408611 h 543316"/>
              <a:gd name="connsiteX16" fmla="*/ 149587 w 367731"/>
              <a:gd name="connsiteY16" fmla="*/ 387301 h 543316"/>
              <a:gd name="connsiteX17" fmla="*/ 108880 w 367731"/>
              <a:gd name="connsiteY17" fmla="*/ 369517 h 543316"/>
              <a:gd name="connsiteX18" fmla="*/ 0 w 367731"/>
              <a:gd name="connsiteY18" fmla="*/ 416823 h 543316"/>
              <a:gd name="connsiteX19" fmla="*/ 61549 w 367731"/>
              <a:gd name="connsiteY19" fmla="*/ 247998 h 543316"/>
              <a:gd name="connsiteX20" fmla="*/ 82749 w 367731"/>
              <a:gd name="connsiteY20" fmla="*/ 263526 h 543316"/>
              <a:gd name="connsiteX21" fmla="*/ 151189 w 367731"/>
              <a:gd name="connsiteY21" fmla="*/ 149477 h 543316"/>
              <a:gd name="connsiteX22" fmla="*/ 296609 w 367731"/>
              <a:gd name="connsiteY22" fmla="*/ 2439 h 543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67731" h="543316">
                <a:moveTo>
                  <a:pt x="79806" y="423277"/>
                </a:moveTo>
                <a:lnTo>
                  <a:pt x="159278" y="461179"/>
                </a:lnTo>
                <a:cubicBezTo>
                  <a:pt x="123821" y="511788"/>
                  <a:pt x="122367" y="494447"/>
                  <a:pt x="77361" y="543316"/>
                </a:cubicBezTo>
                <a:cubicBezTo>
                  <a:pt x="69291" y="478902"/>
                  <a:pt x="82251" y="473886"/>
                  <a:pt x="79806" y="423277"/>
                </a:cubicBezTo>
                <a:close/>
                <a:moveTo>
                  <a:pt x="273620" y="64819"/>
                </a:moveTo>
                <a:cubicBezTo>
                  <a:pt x="248967" y="71609"/>
                  <a:pt x="234484" y="97099"/>
                  <a:pt x="241274" y="121752"/>
                </a:cubicBezTo>
                <a:cubicBezTo>
                  <a:pt x="248063" y="146406"/>
                  <a:pt x="273551" y="160887"/>
                  <a:pt x="298206" y="154098"/>
                </a:cubicBezTo>
                <a:cubicBezTo>
                  <a:pt x="322858" y="147309"/>
                  <a:pt x="337341" y="121820"/>
                  <a:pt x="330552" y="97166"/>
                </a:cubicBezTo>
                <a:cubicBezTo>
                  <a:pt x="323762" y="72513"/>
                  <a:pt x="298273" y="58030"/>
                  <a:pt x="273620" y="64819"/>
                </a:cubicBezTo>
                <a:close/>
                <a:moveTo>
                  <a:pt x="296609" y="2439"/>
                </a:moveTo>
                <a:cubicBezTo>
                  <a:pt x="312684" y="-1586"/>
                  <a:pt x="327715" y="-734"/>
                  <a:pt x="340687" y="5763"/>
                </a:cubicBezTo>
                <a:cubicBezTo>
                  <a:pt x="392573" y="31752"/>
                  <a:pt x="357030" y="185934"/>
                  <a:pt x="339085" y="243588"/>
                </a:cubicBezTo>
                <a:cubicBezTo>
                  <a:pt x="319526" y="306427"/>
                  <a:pt x="301836" y="343439"/>
                  <a:pt x="298101" y="365545"/>
                </a:cubicBezTo>
                <a:lnTo>
                  <a:pt x="316677" y="376226"/>
                </a:lnTo>
                <a:cubicBezTo>
                  <a:pt x="282345" y="433644"/>
                  <a:pt x="232536" y="472545"/>
                  <a:pt x="190466" y="520705"/>
                </a:cubicBezTo>
                <a:lnTo>
                  <a:pt x="189194" y="408611"/>
                </a:lnTo>
                <a:lnTo>
                  <a:pt x="149587" y="387301"/>
                </a:lnTo>
                <a:lnTo>
                  <a:pt x="108880" y="369517"/>
                </a:lnTo>
                <a:lnTo>
                  <a:pt x="0" y="416823"/>
                </a:lnTo>
                <a:cubicBezTo>
                  <a:pt x="20516" y="360548"/>
                  <a:pt x="30302" y="303548"/>
                  <a:pt x="61549" y="247998"/>
                </a:cubicBezTo>
                <a:lnTo>
                  <a:pt x="82749" y="263526"/>
                </a:lnTo>
                <a:cubicBezTo>
                  <a:pt x="97689" y="247106"/>
                  <a:pt x="120662" y="202149"/>
                  <a:pt x="151189" y="149477"/>
                </a:cubicBezTo>
                <a:cubicBezTo>
                  <a:pt x="198434" y="75251"/>
                  <a:pt x="248385" y="14510"/>
                  <a:pt x="296609" y="2439"/>
                </a:cubicBezTo>
                <a:close/>
              </a:path>
            </a:pathLst>
          </a:custGeom>
          <a:solidFill>
            <a:schemeClr val="bg1"/>
          </a:solidFill>
          <a:ln w="28575" cap="flat" cmpd="sng" algn="ctr">
            <a:solidFill>
              <a:srgbClr val="0070C0"/>
            </a:solidFill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049" y="1001957"/>
            <a:ext cx="615553" cy="58202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ГОСУДАРСТВО</a:t>
            </a:r>
          </a:p>
        </p:txBody>
      </p:sp>
      <p:sp>
        <p:nvSpPr>
          <p:cNvPr id="36" name="Стрелка вправо 35"/>
          <p:cNvSpPr/>
          <p:nvPr/>
        </p:nvSpPr>
        <p:spPr>
          <a:xfrm flipH="1">
            <a:off x="687618" y="3337379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Стрелка вправо 48"/>
          <p:cNvSpPr/>
          <p:nvPr/>
        </p:nvSpPr>
        <p:spPr>
          <a:xfrm flipH="1">
            <a:off x="687618" y="4083647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Стрелка вправо 50"/>
          <p:cNvSpPr/>
          <p:nvPr/>
        </p:nvSpPr>
        <p:spPr>
          <a:xfrm flipH="1">
            <a:off x="673208" y="4880537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Стрелка вправо 51"/>
          <p:cNvSpPr/>
          <p:nvPr/>
        </p:nvSpPr>
        <p:spPr>
          <a:xfrm flipH="1">
            <a:off x="673208" y="5674923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10800000">
            <a:off x="11390847" y="1523999"/>
            <a:ext cx="615553" cy="49954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</a:t>
            </a:r>
          </a:p>
        </p:txBody>
      </p:sp>
      <p:sp>
        <p:nvSpPr>
          <p:cNvPr id="59" name="Стрелка вправо 58"/>
          <p:cNvSpPr/>
          <p:nvPr/>
        </p:nvSpPr>
        <p:spPr>
          <a:xfrm rot="10800000" flipH="1">
            <a:off x="10214988" y="1909143"/>
            <a:ext cx="1158117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 rot="10800000" flipH="1">
            <a:off x="10244464" y="2717113"/>
            <a:ext cx="1158117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10800000" flipH="1">
            <a:off x="10290976" y="4384415"/>
            <a:ext cx="1158117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трелка вправо 40"/>
          <p:cNvSpPr/>
          <p:nvPr/>
        </p:nvSpPr>
        <p:spPr>
          <a:xfrm rot="10800000" flipH="1">
            <a:off x="10275961" y="5274949"/>
            <a:ext cx="1158117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61"/>
          <p:cNvSpPr>
            <a:spLocks/>
          </p:cNvSpPr>
          <p:nvPr/>
        </p:nvSpPr>
        <p:spPr bwMode="auto">
          <a:xfrm>
            <a:off x="6832110" y="2808283"/>
            <a:ext cx="34083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индустрии 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«здоровья» и 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«профилактика»</a:t>
            </a:r>
            <a:endParaRPr lang="ru-RU" alt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61"/>
          <p:cNvSpPr>
            <a:spLocks/>
          </p:cNvSpPr>
          <p:nvPr/>
        </p:nvSpPr>
        <p:spPr bwMode="auto">
          <a:xfrm>
            <a:off x="6832110" y="1968975"/>
            <a:ext cx="34083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продажи услуг и товаров в сфере здравоохранения </a:t>
            </a:r>
          </a:p>
        </p:txBody>
      </p:sp>
      <p:sp>
        <p:nvSpPr>
          <p:cNvPr id="34" name="Прямоугольник 60"/>
          <p:cNvSpPr>
            <a:spLocks/>
          </p:cNvSpPr>
          <p:nvPr/>
        </p:nvSpPr>
        <p:spPr bwMode="auto">
          <a:xfrm>
            <a:off x="6832110" y="4025689"/>
            <a:ext cx="340836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инфокоммуникационных технологий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 в сфере здравоохранения, </a:t>
            </a:r>
            <a:r>
              <a:rPr lang="ru-RU" altLang="ru-RU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стартапы</a:t>
            </a:r>
            <a:endParaRPr lang="ru-RU" alt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61"/>
          <p:cNvSpPr>
            <a:spLocks/>
          </p:cNvSpPr>
          <p:nvPr/>
        </p:nvSpPr>
        <p:spPr bwMode="auto">
          <a:xfrm>
            <a:off x="6832110" y="5203548"/>
            <a:ext cx="34083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о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бъёма </a:t>
            </a: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 в инфокоммуникационных технологиях </a:t>
            </a:r>
            <a:r>
              <a:rPr lang="ru-RU" alt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</a:t>
            </a:r>
            <a:endParaRPr lang="ru-RU" alt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62"/>
          <p:cNvSpPr>
            <a:spLocks/>
          </p:cNvSpPr>
          <p:nvPr/>
        </p:nvSpPr>
        <p:spPr bwMode="auto">
          <a:xfrm>
            <a:off x="6833697" y="3663207"/>
            <a:ext cx="34067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рабочие места</a:t>
            </a:r>
          </a:p>
        </p:txBody>
      </p:sp>
      <p:sp>
        <p:nvSpPr>
          <p:cNvPr id="42" name="Стрелка вправо 41"/>
          <p:cNvSpPr/>
          <p:nvPr/>
        </p:nvSpPr>
        <p:spPr>
          <a:xfrm rot="10800000" flipH="1">
            <a:off x="10244464" y="3509843"/>
            <a:ext cx="1158117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Стрелка вправо 47"/>
          <p:cNvSpPr/>
          <p:nvPr/>
        </p:nvSpPr>
        <p:spPr>
          <a:xfrm flipH="1">
            <a:off x="687618" y="2568572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трелка вправо 49"/>
          <p:cNvSpPr/>
          <p:nvPr/>
        </p:nvSpPr>
        <p:spPr>
          <a:xfrm flipH="1">
            <a:off x="700518" y="1743978"/>
            <a:ext cx="833173" cy="655428"/>
          </a:xfrm>
          <a:prstGeom prst="rightArrow">
            <a:avLst/>
          </a:prstGeom>
          <a:gradFill flip="none" rotWithShape="1">
            <a:gsLst>
              <a:gs pos="0">
                <a:srgbClr val="5891C5"/>
              </a:gs>
              <a:gs pos="6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492" name="Прямоугольник 39"/>
          <p:cNvSpPr>
            <a:spLocks/>
          </p:cNvSpPr>
          <p:nvPr/>
        </p:nvSpPr>
        <p:spPr bwMode="auto">
          <a:xfrm>
            <a:off x="1407788" y="6059524"/>
            <a:ext cx="4323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расходов </a:t>
            </a: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лекарства</a:t>
            </a:r>
            <a:endParaRPr lang="ru-RU" alt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4" name="Прямоугольник 46"/>
          <p:cNvSpPr>
            <a:spLocks/>
          </p:cNvSpPr>
          <p:nvPr/>
        </p:nvSpPr>
        <p:spPr bwMode="auto">
          <a:xfrm>
            <a:off x="1437411" y="4176352"/>
            <a:ext cx="49060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непродуктивного труда среднего медицинского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персонала</a:t>
            </a:r>
            <a:endParaRPr lang="ru-RU" alt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6" name="Прямоугольник 48"/>
          <p:cNvSpPr>
            <a:spLocks/>
          </p:cNvSpPr>
          <p:nvPr/>
        </p:nvSpPr>
        <p:spPr bwMode="auto">
          <a:xfrm>
            <a:off x="1435620" y="5097267"/>
            <a:ext cx="432320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эффективности </a:t>
            </a: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медицинских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endParaRPr lang="ru-RU" alt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46"/>
          <p:cNvSpPr>
            <a:spLocks/>
          </p:cNvSpPr>
          <p:nvPr/>
        </p:nvSpPr>
        <p:spPr bwMode="auto">
          <a:xfrm>
            <a:off x="1427816" y="2242785"/>
            <a:ext cx="44671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доверия к службам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</a:t>
            </a:r>
            <a:endParaRPr lang="ru-RU" alt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6"/>
          <p:cNvSpPr>
            <a:spLocks/>
          </p:cNvSpPr>
          <p:nvPr/>
        </p:nvSpPr>
        <p:spPr bwMode="auto">
          <a:xfrm>
            <a:off x="1424901" y="2859650"/>
            <a:ext cx="43986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ГОБМП за счет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оптимизации </a:t>
            </a: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дорогостоящих медицинских  услуг</a:t>
            </a:r>
          </a:p>
        </p:txBody>
      </p:sp>
      <p:sp>
        <p:nvSpPr>
          <p:cNvPr id="47" name="Прямоугольник 46"/>
          <p:cNvSpPr>
            <a:spLocks/>
          </p:cNvSpPr>
          <p:nvPr/>
        </p:nvSpPr>
        <p:spPr bwMode="auto">
          <a:xfrm>
            <a:off x="1435620" y="1611384"/>
            <a:ext cx="432320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активности пациента в управлении собственным здоровьем </a:t>
            </a:r>
          </a:p>
        </p:txBody>
      </p:sp>
      <p:sp>
        <p:nvSpPr>
          <p:cNvPr id="44" name="Прямоугольник 43"/>
          <p:cNvSpPr>
            <a:spLocks/>
          </p:cNvSpPr>
          <p:nvPr/>
        </p:nvSpPr>
        <p:spPr bwMode="auto">
          <a:xfrm>
            <a:off x="1437411" y="3476513"/>
            <a:ext cx="432320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Экономия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бумаги на </a:t>
            </a:r>
            <a:r>
              <a:rPr lang="ru-RU" alt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медицинской </a:t>
            </a:r>
            <a:r>
              <a:rPr lang="ru-RU" alt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бумажной документации </a:t>
            </a:r>
            <a:endParaRPr lang="ru-RU" alt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Прямоугольник 77"/>
          <p:cNvSpPr/>
          <p:nvPr/>
        </p:nvSpPr>
        <p:spPr>
          <a:xfrm>
            <a:off x="5487899" y="53171"/>
            <a:ext cx="10399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УДОВЛЕТВОРЕННОСТЬ ПАЦИЕНТОВ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09349" y="0"/>
            <a:ext cx="641376" cy="608304"/>
          </a:xfrm>
        </p:spPr>
        <p:txBody>
          <a:bodyPr/>
          <a:lstStyle/>
          <a:p>
            <a:pPr algn="ctr"/>
            <a:r>
              <a:rPr lang="ru-RU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521910" y="983709"/>
            <a:ext cx="4451015" cy="3886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805436" y="1003054"/>
            <a:ext cx="39547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ОЖИДАЕМЫЙ ЭФФЕКТ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521910" y="1445666"/>
            <a:ext cx="4451015" cy="8995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удовлетворенности населения качеством медицинской помощи:</a:t>
            </a:r>
          </a:p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год –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2019 год –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49%,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 год –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55%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521910" y="2423936"/>
            <a:ext cx="4451015" cy="5105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времени приёма</a:t>
            </a:r>
          </a:p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врача на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50-60%</a:t>
            </a:r>
            <a:endParaRPr lang="ru-RU" sz="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521910" y="3011918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времени получения результатов исследования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 раза</a:t>
            </a:r>
            <a:endParaRPr lang="ru-RU" sz="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521910" y="3644971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Консультации, анализы и лекарства не выходя из дома</a:t>
            </a:r>
            <a:endParaRPr lang="ru-RU" sz="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521910" y="4275374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визитов к врачу </a:t>
            </a:r>
          </a:p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9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1-2 визитов</a:t>
            </a:r>
            <a:endParaRPr lang="ru-RU" sz="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521910" y="4922126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собственным здоровьем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7521910" y="5550450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 и оперативность медицинских услуг</a:t>
            </a:r>
            <a:endParaRPr lang="ru-RU" sz="9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521910" y="6171363"/>
            <a:ext cx="4451015" cy="5556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Вся информация о здоровье доступна онлайн</a:t>
            </a: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5487899" y="514836"/>
            <a:ext cx="5678379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0" name="Скругленный прямоугольник 79"/>
          <p:cNvSpPr/>
          <p:nvPr/>
        </p:nvSpPr>
        <p:spPr>
          <a:xfrm>
            <a:off x="3033942" y="182167"/>
            <a:ext cx="1412280" cy="415063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 rot="4831">
            <a:off x="3406428" y="176173"/>
            <a:ext cx="710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ЗОЖ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Скругленный прямоугольник 82"/>
          <p:cNvSpPr/>
          <p:nvPr/>
        </p:nvSpPr>
        <p:spPr>
          <a:xfrm rot="5400000">
            <a:off x="6197574" y="3059801"/>
            <a:ext cx="1412280" cy="5591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 rot="5404831">
            <a:off x="6288033" y="3139621"/>
            <a:ext cx="126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Скрининг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1349448" y="6272633"/>
            <a:ext cx="4813326" cy="58536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Мобильные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приложения, медицинские информационные системы, ЭПЗ</a:t>
            </a:r>
            <a:endParaRPr lang="ru-RU" dirty="0"/>
          </a:p>
        </p:txBody>
      </p:sp>
      <p:sp>
        <p:nvSpPr>
          <p:cNvPr id="68" name="Дуга 67"/>
          <p:cNvSpPr/>
          <p:nvPr/>
        </p:nvSpPr>
        <p:spPr>
          <a:xfrm rot="2700000">
            <a:off x="32211" y="459100"/>
            <a:ext cx="6924570" cy="6924570"/>
          </a:xfrm>
          <a:prstGeom prst="arc">
            <a:avLst>
              <a:gd name="adj1" fmla="val 19259947"/>
              <a:gd name="adj2" fmla="val 21275278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Дуга 68"/>
          <p:cNvSpPr/>
          <p:nvPr/>
        </p:nvSpPr>
        <p:spPr>
          <a:xfrm rot="14400000">
            <a:off x="708513" y="0"/>
            <a:ext cx="6924570" cy="6924570"/>
          </a:xfrm>
          <a:prstGeom prst="arc">
            <a:avLst>
              <a:gd name="adj1" fmla="val 19934363"/>
              <a:gd name="adj2" fmla="val 476839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Дуга 69"/>
          <p:cNvSpPr/>
          <p:nvPr/>
        </p:nvSpPr>
        <p:spPr>
          <a:xfrm rot="20464900">
            <a:off x="32211" y="171990"/>
            <a:ext cx="6924570" cy="6924570"/>
          </a:xfrm>
          <a:prstGeom prst="arc">
            <a:avLst>
              <a:gd name="adj1" fmla="val 18487204"/>
              <a:gd name="adj2" fmla="val 0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117707" y="757505"/>
            <a:ext cx="5466599" cy="5489819"/>
            <a:chOff x="-6349387" y="247098"/>
            <a:chExt cx="6336559" cy="6363475"/>
          </a:xfrm>
        </p:grpSpPr>
        <p:sp>
          <p:nvSpPr>
            <p:cNvPr id="109" name="Дуга 108"/>
            <p:cNvSpPr/>
            <p:nvPr/>
          </p:nvSpPr>
          <p:spPr>
            <a:xfrm rot="2700000">
              <a:off x="-5898008" y="518618"/>
              <a:ext cx="5885180" cy="5885180"/>
            </a:xfrm>
            <a:prstGeom prst="arc">
              <a:avLst>
                <a:gd name="adj1" fmla="val 16287935"/>
                <a:gd name="adj2" fmla="val 21546779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Дуга 109"/>
            <p:cNvSpPr/>
            <p:nvPr/>
          </p:nvSpPr>
          <p:spPr>
            <a:xfrm rot="8100000">
              <a:off x="-6104782" y="725393"/>
              <a:ext cx="5885180" cy="5885180"/>
            </a:xfrm>
            <a:prstGeom prst="arc">
              <a:avLst>
                <a:gd name="adj1" fmla="val 16207291"/>
                <a:gd name="adj2" fmla="val 3196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Дуга 110"/>
            <p:cNvSpPr/>
            <p:nvPr/>
          </p:nvSpPr>
          <p:spPr>
            <a:xfrm rot="13500000">
              <a:off x="-6349387" y="426955"/>
              <a:ext cx="5885180" cy="5885180"/>
            </a:xfrm>
            <a:prstGeom prst="arc">
              <a:avLst>
                <a:gd name="adj1" fmla="val 16299758"/>
                <a:gd name="adj2" fmla="val 2151253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Дуга 111"/>
            <p:cNvSpPr/>
            <p:nvPr/>
          </p:nvSpPr>
          <p:spPr>
            <a:xfrm rot="18900000">
              <a:off x="-6169527" y="247098"/>
              <a:ext cx="5885180" cy="5885180"/>
            </a:xfrm>
            <a:prstGeom prst="arc">
              <a:avLst>
                <a:gd name="adj1" fmla="val 16200751"/>
                <a:gd name="adj2" fmla="val 4681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 rot="2700000">
              <a:off x="-4054748" y="2536909"/>
              <a:ext cx="1805786" cy="1805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 rot="2700000">
              <a:off x="-3886421" y="2705237"/>
              <a:ext cx="1447710" cy="1447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рямоугольник 114"/>
            <p:cNvSpPr>
              <a:spLocks/>
            </p:cNvSpPr>
            <p:nvPr/>
          </p:nvSpPr>
          <p:spPr>
            <a:xfrm>
              <a:off x="-3750685" y="3843054"/>
              <a:ext cx="1285206" cy="184666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ПАЦИЕНТ</a:t>
              </a:r>
            </a:p>
          </p:txBody>
        </p:sp>
        <p:sp>
          <p:nvSpPr>
            <p:cNvPr id="116" name="Прямоугольник 115"/>
            <p:cNvSpPr/>
            <p:nvPr/>
          </p:nvSpPr>
          <p:spPr>
            <a:xfrm rot="120000">
              <a:off x="-5222306" y="403142"/>
              <a:ext cx="4070541" cy="2723080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name="adj" fmla="val 11585482"/>
                </a:avLst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ОЗДОРОВЛЕНИЕ И</a:t>
              </a:r>
              <a:r>
                <a:rPr lang="en-US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ПРОФИЛАКТИКА</a:t>
              </a:r>
            </a:p>
          </p:txBody>
        </p:sp>
        <p:sp>
          <p:nvSpPr>
            <p:cNvPr id="117" name="Прямоугольник 116"/>
            <p:cNvSpPr/>
            <p:nvPr/>
          </p:nvSpPr>
          <p:spPr>
            <a:xfrm rot="5400000">
              <a:off x="-3534043" y="2086601"/>
              <a:ext cx="3891454" cy="2723080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РАННЕЕ ВЫЯВЛЕНИЕ</a:t>
              </a:r>
              <a:r>
                <a:rPr lang="en-US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БОЛЕЗНЕЙ</a:t>
              </a:r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-5306224" y="3736972"/>
              <a:ext cx="4240089" cy="2723080"/>
            </a:xfrm>
            <a:prstGeom prst="rect">
              <a:avLst/>
            </a:prstGeom>
          </p:spPr>
          <p:txBody>
            <a:bodyPr wrap="none">
              <a:prstTxWarp prst="textArchDown">
                <a:avLst>
                  <a:gd name="adj" fmla="val 219890"/>
                </a:avLst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ОКАЗАНИЕ МЕДИЦИНСКОЙ ПОМОЩИ</a:t>
              </a:r>
            </a:p>
          </p:txBody>
        </p:sp>
        <p:sp>
          <p:nvSpPr>
            <p:cNvPr id="119" name="Прямоугольник 118"/>
            <p:cNvSpPr/>
            <p:nvPr/>
          </p:nvSpPr>
          <p:spPr>
            <a:xfrm rot="16200000">
              <a:off x="-6614102" y="1997909"/>
              <a:ext cx="4240089" cy="2723080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УПРАВЛЕНИЕ ЗАБОЛЕВАНИЕМ И </a:t>
              </a:r>
              <a:endParaRPr lang="en-US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РЕАБИЛИТАЦИЯ</a:t>
              </a:r>
            </a:p>
          </p:txBody>
        </p:sp>
        <p:sp>
          <p:nvSpPr>
            <p:cNvPr id="120" name="Прямоугольник 119"/>
            <p:cNvSpPr/>
            <p:nvPr/>
          </p:nvSpPr>
          <p:spPr>
            <a:xfrm>
              <a:off x="-4600275" y="763117"/>
              <a:ext cx="2896837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Информация о здоровом образе жизни в моем телефоне</a:t>
              </a:r>
            </a:p>
          </p:txBody>
        </p:sp>
        <p:sp>
          <p:nvSpPr>
            <p:cNvPr id="121" name="Прямоугольник 120"/>
            <p:cNvSpPr/>
            <p:nvPr/>
          </p:nvSpPr>
          <p:spPr>
            <a:xfrm>
              <a:off x="-4225047" y="1984090"/>
              <a:ext cx="1932375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Веду активный образ жизни</a:t>
              </a:r>
            </a:p>
          </p:txBody>
        </p:sp>
        <p:sp>
          <p:nvSpPr>
            <p:cNvPr id="122" name="Прямоугольник 121"/>
            <p:cNvSpPr/>
            <p:nvPr/>
          </p:nvSpPr>
          <p:spPr>
            <a:xfrm>
              <a:off x="-4679516" y="1627986"/>
              <a:ext cx="3051210" cy="303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Управление диетой</a:t>
              </a:r>
            </a:p>
          </p:txBody>
        </p:sp>
        <p:sp>
          <p:nvSpPr>
            <p:cNvPr id="123" name="Прямоугольник 122"/>
            <p:cNvSpPr/>
            <p:nvPr/>
          </p:nvSpPr>
          <p:spPr>
            <a:xfrm>
              <a:off x="-4674207" y="1198993"/>
              <a:ext cx="3040591" cy="303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Уведомления о </a:t>
              </a:r>
              <a:r>
                <a:rPr lang="ru-RU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вакцинациях</a:t>
              </a:r>
              <a:endPara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Прямоугольник 123"/>
            <p:cNvSpPr/>
            <p:nvPr/>
          </p:nvSpPr>
          <p:spPr>
            <a:xfrm>
              <a:off x="-2200263" y="2672619"/>
              <a:ext cx="1928245" cy="695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Получаю приглашения на скрининг</a:t>
              </a:r>
            </a:p>
          </p:txBody>
        </p:sp>
        <p:sp>
          <p:nvSpPr>
            <p:cNvPr id="125" name="Прямоугольник 124"/>
            <p:cNvSpPr/>
            <p:nvPr/>
          </p:nvSpPr>
          <p:spPr>
            <a:xfrm>
              <a:off x="-2230716" y="3322143"/>
              <a:ext cx="2120275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Онлайн консультация с врачом</a:t>
              </a:r>
            </a:p>
          </p:txBody>
        </p:sp>
        <p:sp>
          <p:nvSpPr>
            <p:cNvPr id="126" name="Прямоугольник 125"/>
            <p:cNvSpPr/>
            <p:nvPr/>
          </p:nvSpPr>
          <p:spPr>
            <a:xfrm>
              <a:off x="-1890973" y="4007787"/>
              <a:ext cx="1556818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Записался онлайн к врачу</a:t>
              </a:r>
            </a:p>
          </p:txBody>
        </p:sp>
        <p:pic>
          <p:nvPicPr>
            <p:cNvPr id="127" name="Рисунок 12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405"/>
            <a:stretch/>
          </p:blipFill>
          <p:spPr>
            <a:xfrm>
              <a:off x="-3824273" y="2729767"/>
              <a:ext cx="1353286" cy="1144813"/>
            </a:xfrm>
            <a:prstGeom prst="rect">
              <a:avLst/>
            </a:prstGeom>
          </p:spPr>
        </p:pic>
        <p:sp>
          <p:nvSpPr>
            <p:cNvPr id="128" name="Прямоугольник 127"/>
            <p:cNvSpPr/>
            <p:nvPr/>
          </p:nvSpPr>
          <p:spPr>
            <a:xfrm>
              <a:off x="-4552993" y="5665388"/>
              <a:ext cx="2849556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личном кабинете найду рекомендации моего врача</a:t>
              </a:r>
            </a:p>
          </p:txBody>
        </p:sp>
        <p:sp>
          <p:nvSpPr>
            <p:cNvPr id="129" name="Прямоугольник 128"/>
            <p:cNvSpPr/>
            <p:nvPr/>
          </p:nvSpPr>
          <p:spPr>
            <a:xfrm>
              <a:off x="-4203488" y="4447002"/>
              <a:ext cx="2113647" cy="4994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Получил уведомление с результатами анализов</a:t>
              </a:r>
            </a:p>
          </p:txBody>
        </p:sp>
        <p:sp>
          <p:nvSpPr>
            <p:cNvPr id="130" name="Прямоугольник 129"/>
            <p:cNvSpPr/>
            <p:nvPr/>
          </p:nvSpPr>
          <p:spPr>
            <a:xfrm>
              <a:off x="-4473522" y="4956657"/>
              <a:ext cx="279923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Все диагнозы в личном кабинете</a:t>
              </a:r>
            </a:p>
          </p:txBody>
        </p:sp>
        <p:sp>
          <p:nvSpPr>
            <p:cNvPr id="131" name="Прямоугольник 130"/>
            <p:cNvSpPr/>
            <p:nvPr/>
          </p:nvSpPr>
          <p:spPr>
            <a:xfrm>
              <a:off x="-4857904" y="5410410"/>
              <a:ext cx="3558540" cy="303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Получил рецепт и место выдачи лекарств</a:t>
              </a:r>
            </a:p>
          </p:txBody>
        </p:sp>
        <p:sp>
          <p:nvSpPr>
            <p:cNvPr id="132" name="Прямоугольник 131"/>
            <p:cNvSpPr/>
            <p:nvPr/>
          </p:nvSpPr>
          <p:spPr>
            <a:xfrm>
              <a:off x="-5750776" y="2194056"/>
              <a:ext cx="1599595" cy="8918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 моим заболеванием я теперь должен больше ходить </a:t>
              </a:r>
            </a:p>
          </p:txBody>
        </p:sp>
        <p:sp>
          <p:nvSpPr>
            <p:cNvPr id="133" name="Прямоугольник 132"/>
            <p:cNvSpPr/>
            <p:nvPr/>
          </p:nvSpPr>
          <p:spPr>
            <a:xfrm>
              <a:off x="-5674504" y="3056140"/>
              <a:ext cx="1847287" cy="6956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Получаю уведомления принять  </a:t>
              </a:r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лекарства</a:t>
              </a:r>
            </a:p>
          </p:txBody>
        </p:sp>
        <p:sp>
          <p:nvSpPr>
            <p:cNvPr id="134" name="Прямоугольник 133"/>
            <p:cNvSpPr/>
            <p:nvPr/>
          </p:nvSpPr>
          <p:spPr>
            <a:xfrm>
              <a:off x="-5625581" y="3751815"/>
              <a:ext cx="1304711" cy="1088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Постоянно имею данные о моем состоянии здоровья</a:t>
              </a:r>
            </a:p>
          </p:txBody>
        </p:sp>
        <p:pic>
          <p:nvPicPr>
            <p:cNvPr id="135" name="Рисунок 134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19" t="28046" r="38961" b="63581"/>
            <a:stretch/>
          </p:blipFill>
          <p:spPr>
            <a:xfrm>
              <a:off x="-3241793" y="2984103"/>
              <a:ext cx="187643" cy="70712"/>
            </a:xfrm>
            <a:prstGeom prst="rect">
              <a:avLst/>
            </a:prstGeom>
          </p:spPr>
        </p:pic>
        <p:pic>
          <p:nvPicPr>
            <p:cNvPr id="136" name="Рисунок 135"/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19" t="38133" r="38961" b="48695"/>
            <a:stretch/>
          </p:blipFill>
          <p:spPr>
            <a:xfrm>
              <a:off x="-3240485" y="3111122"/>
              <a:ext cx="187643" cy="111237"/>
            </a:xfrm>
            <a:prstGeom prst="rect">
              <a:avLst/>
            </a:prstGeom>
          </p:spPr>
        </p:pic>
      </p:grpSp>
      <p:sp>
        <p:nvSpPr>
          <p:cNvPr id="137" name="Дуга 136"/>
          <p:cNvSpPr/>
          <p:nvPr/>
        </p:nvSpPr>
        <p:spPr>
          <a:xfrm rot="10800000">
            <a:off x="839492" y="-45127"/>
            <a:ext cx="6924570" cy="6924570"/>
          </a:xfrm>
          <a:prstGeom prst="arc">
            <a:avLst>
              <a:gd name="adj1" fmla="val 18687733"/>
              <a:gd name="adj2" fmla="val 20056584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Скругленный прямоугольник 137"/>
          <p:cNvSpPr/>
          <p:nvPr/>
        </p:nvSpPr>
        <p:spPr>
          <a:xfrm rot="16200000">
            <a:off x="-1174313" y="2801573"/>
            <a:ext cx="3456523" cy="97632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Мобильные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приложения по управлению заболеваниями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01713" y="775487"/>
            <a:ext cx="5565880" cy="5589521"/>
            <a:chOff x="633209" y="247098"/>
            <a:chExt cx="6336560" cy="6363475"/>
          </a:xfrm>
        </p:grpSpPr>
        <p:sp>
          <p:nvSpPr>
            <p:cNvPr id="13" name="Дуга 12"/>
            <p:cNvSpPr/>
            <p:nvPr/>
          </p:nvSpPr>
          <p:spPr>
            <a:xfrm rot="2700000">
              <a:off x="1084589" y="518617"/>
              <a:ext cx="5885180" cy="5885181"/>
            </a:xfrm>
            <a:prstGeom prst="arc">
              <a:avLst>
                <a:gd name="adj1" fmla="val 16287935"/>
                <a:gd name="adj2" fmla="val 21546779"/>
              </a:avLst>
            </a:pr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Дуга 17"/>
            <p:cNvSpPr/>
            <p:nvPr/>
          </p:nvSpPr>
          <p:spPr>
            <a:xfrm rot="8100000">
              <a:off x="877815" y="725393"/>
              <a:ext cx="5885180" cy="5885180"/>
            </a:xfrm>
            <a:prstGeom prst="arc">
              <a:avLst>
                <a:gd name="adj1" fmla="val 16207291"/>
                <a:gd name="adj2" fmla="val 3196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 rot="13500000">
              <a:off x="633210" y="426955"/>
              <a:ext cx="5885180" cy="5885181"/>
            </a:xfrm>
            <a:prstGeom prst="arc">
              <a:avLst>
                <a:gd name="adj1" fmla="val 16299758"/>
                <a:gd name="adj2" fmla="val 2151253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 rot="18900000">
              <a:off x="813070" y="247098"/>
              <a:ext cx="5885180" cy="5885179"/>
            </a:xfrm>
            <a:prstGeom prst="arc">
              <a:avLst>
                <a:gd name="adj1" fmla="val 16200751"/>
                <a:gd name="adj2" fmla="val 46810"/>
              </a:avLst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 rot="2700000">
              <a:off x="2927849" y="2536909"/>
              <a:ext cx="1805786" cy="18057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700000">
              <a:off x="3096176" y="2705237"/>
              <a:ext cx="1447710" cy="1447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>
              <a:spLocks/>
            </p:cNvSpPr>
            <p:nvPr/>
          </p:nvSpPr>
          <p:spPr>
            <a:xfrm>
              <a:off x="3231912" y="3843054"/>
              <a:ext cx="1285206" cy="184666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ПАЦИЕНТ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 rot="120000">
              <a:off x="1760291" y="403142"/>
              <a:ext cx="4070541" cy="2723080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name="adj" fmla="val 11585482"/>
                </a:avLst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ОЗДОРОВЛЕНИЕ И</a:t>
              </a:r>
              <a:r>
                <a:rPr lang="en-US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ПРОФИЛАКТИКА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 rot="5400000">
              <a:off x="3448554" y="2086601"/>
              <a:ext cx="3891454" cy="2723080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РАННЕЕ ВЫЯВЛЕНИЕ</a:t>
              </a:r>
              <a:r>
                <a:rPr lang="en-US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БОЛЕЗНЕЙ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1676373" y="3736972"/>
              <a:ext cx="4240089" cy="2723080"/>
            </a:xfrm>
            <a:prstGeom prst="rect">
              <a:avLst/>
            </a:prstGeom>
          </p:spPr>
          <p:txBody>
            <a:bodyPr wrap="none">
              <a:prstTxWarp prst="textArchDown">
                <a:avLst>
                  <a:gd name="adj" fmla="val 219890"/>
                </a:avLst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ОКАЗАНИЕ МЕДИЦИНСКОЙ ПОМОЩИ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 rot="16200000">
              <a:off x="605128" y="1761275"/>
              <a:ext cx="4240089" cy="3196348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УПРАВЛЕНИЕ ЗАБОЛЕВАНИЕМ И </a:t>
              </a:r>
              <a:endParaRPr lang="en-US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РЕАБИЛИТАЦИЯ</a:t>
              </a: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2330172" y="706176"/>
              <a:ext cx="2896837" cy="52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вести здоровый образ жизни?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2431962" y="1543773"/>
              <a:ext cx="280976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Зачем заниматься физической культурой? </a:t>
              </a: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669720" y="1961993"/>
              <a:ext cx="305121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правильно питаться?</a:t>
              </a: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2013065" y="1122361"/>
              <a:ext cx="3473176" cy="3153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Какие и когда нужно делать прививки?</a:t>
              </a: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5083864" y="2377128"/>
              <a:ext cx="1504288" cy="52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Когда 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пройти 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проф. осмотр?</a:t>
              </a: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721702" y="3127176"/>
              <a:ext cx="2149236" cy="7358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 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посещая врача пройти первичную диагностику</a:t>
              </a:r>
              <a:r>
                <a:rPr lang="kk-KZ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5094386" y="4062414"/>
              <a:ext cx="1556818" cy="52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попасть к врачу?</a:t>
              </a:r>
            </a:p>
          </p:txBody>
        </p:sp>
        <p:grpSp>
          <p:nvGrpSpPr>
            <p:cNvPr id="53" name="Группа 52"/>
            <p:cNvGrpSpPr/>
            <p:nvPr/>
          </p:nvGrpSpPr>
          <p:grpSpPr>
            <a:xfrm>
              <a:off x="3158324" y="2729767"/>
              <a:ext cx="1353286" cy="1144813"/>
              <a:chOff x="4320427" y="2284478"/>
              <a:chExt cx="2707380" cy="2290309"/>
            </a:xfrm>
          </p:grpSpPr>
          <p:pic>
            <p:nvPicPr>
              <p:cNvPr id="54" name="Рисунок 53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5405"/>
              <a:stretch/>
            </p:blipFill>
            <p:spPr>
              <a:xfrm>
                <a:off x="4320427" y="2284478"/>
                <a:ext cx="2707380" cy="2290309"/>
              </a:xfrm>
              <a:prstGeom prst="rect">
                <a:avLst/>
              </a:prstGeom>
            </p:spPr>
          </p:pic>
          <p:pic>
            <p:nvPicPr>
              <p:cNvPr id="55" name="Рисунок 54"/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19" t="28046" r="38961" b="63581"/>
              <a:stretch/>
            </p:blipFill>
            <p:spPr>
              <a:xfrm>
                <a:off x="5467346" y="2876993"/>
                <a:ext cx="403238" cy="151957"/>
              </a:xfrm>
              <a:prstGeom prst="rect">
                <a:avLst/>
              </a:prstGeom>
            </p:spPr>
          </p:pic>
          <p:pic>
            <p:nvPicPr>
              <p:cNvPr id="56" name="Рисунок 55"/>
              <p:cNvPicPr>
                <a:picLocks noChangeAspect="1"/>
              </p:cNvPicPr>
              <p:nvPr/>
            </p:nvPicPr>
            <p:blipFill rotWithShape="1">
              <a:blip r:embed="rId4" cstate="print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19" t="38133" r="38961" b="48695"/>
              <a:stretch/>
            </p:blipFill>
            <p:spPr>
              <a:xfrm rot="10800000">
                <a:off x="5467346" y="3035708"/>
                <a:ext cx="403238" cy="239045"/>
              </a:xfrm>
              <a:prstGeom prst="rect">
                <a:avLst/>
              </a:prstGeom>
            </p:spPr>
          </p:pic>
          <p:pic>
            <p:nvPicPr>
              <p:cNvPr id="57" name="Рисунок 56"/>
              <p:cNvPicPr>
                <a:picLocks noChangeAspect="1"/>
              </p:cNvPicPr>
              <p:nvPr/>
            </p:nvPicPr>
            <p:blipFill rotWithShape="1">
              <a:blip r:embed="rId5" cstate="print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297" t="808" r="15097" b="63098"/>
              <a:stretch/>
            </p:blipFill>
            <p:spPr>
              <a:xfrm>
                <a:off x="6124691" y="2421312"/>
                <a:ext cx="526474" cy="922189"/>
              </a:xfrm>
              <a:prstGeom prst="rect">
                <a:avLst/>
              </a:prstGeom>
            </p:spPr>
          </p:pic>
        </p:grpSp>
        <p:sp>
          <p:nvSpPr>
            <p:cNvPr id="58" name="Прямоугольник 57"/>
            <p:cNvSpPr/>
            <p:nvPr/>
          </p:nvSpPr>
          <p:spPr>
            <a:xfrm>
              <a:off x="2429604" y="5590048"/>
              <a:ext cx="2849556" cy="52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Где узнать назначения и рекомендации врача?</a:t>
              </a: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2721769" y="4341762"/>
              <a:ext cx="2113647" cy="52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получить результаты анализов?</a:t>
              </a: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2509075" y="4904896"/>
              <a:ext cx="2799236" cy="3153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Где посмотреть свои диагнозы?</a:t>
              </a: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2124693" y="5254683"/>
              <a:ext cx="3558540" cy="3153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Где получить </a:t>
              </a:r>
              <a:r>
                <a:rPr lang="ru-RU" sz="12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назначенное лекарство</a:t>
              </a:r>
              <a:r>
                <a:rPr lang="ru-RU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1324895" y="2420627"/>
              <a:ext cx="1599595" cy="490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жить с моим  </a:t>
              </a:r>
              <a:r>
                <a:rPr lang="ru-RU" sz="11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диагнозом? </a:t>
              </a:r>
              <a:endPara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1332400" y="3110197"/>
              <a:ext cx="1911703" cy="490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Какое лекарство принимать? </a:t>
              </a: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1354772" y="3615968"/>
              <a:ext cx="1686635" cy="875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постоянно следить за своим состоянием здоровья?</a:t>
              </a:r>
            </a:p>
          </p:txBody>
        </p:sp>
      </p:grpSp>
      <p:pic>
        <p:nvPicPr>
          <p:cNvPr id="70" name="Рисунок 69"/>
          <p:cNvPicPr>
            <a:picLocks noChangeAspect="1"/>
          </p:cNvPicPr>
          <p:nvPr/>
        </p:nvPicPr>
        <p:blipFill rotWithShape="1"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22"/>
          <a:stretch/>
        </p:blipFill>
        <p:spPr>
          <a:xfrm rot="5400000" flipH="1" flipV="1">
            <a:off x="6700999" y="4312388"/>
            <a:ext cx="2371189" cy="2062405"/>
          </a:xfrm>
          <a:prstGeom prst="rect">
            <a:avLst/>
          </a:prstGeom>
        </p:spPr>
      </p:pic>
      <p:grpSp>
        <p:nvGrpSpPr>
          <p:cNvPr id="71" name="Группа 70"/>
          <p:cNvGrpSpPr/>
          <p:nvPr/>
        </p:nvGrpSpPr>
        <p:grpSpPr>
          <a:xfrm>
            <a:off x="8601535" y="2140249"/>
            <a:ext cx="3731935" cy="2223476"/>
            <a:chOff x="7239102" y="2034517"/>
            <a:chExt cx="2778750" cy="1655571"/>
          </a:xfrm>
        </p:grpSpPr>
        <p:pic>
          <p:nvPicPr>
            <p:cNvPr id="72" name="Рисунок 71"/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036"/>
            <a:stretch/>
          </p:blipFill>
          <p:spPr>
            <a:xfrm>
              <a:off x="7842746" y="2034517"/>
              <a:ext cx="1586875" cy="1364150"/>
            </a:xfrm>
            <a:prstGeom prst="rect">
              <a:avLst/>
            </a:prstGeom>
          </p:spPr>
        </p:pic>
        <p:sp>
          <p:nvSpPr>
            <p:cNvPr id="73" name="Прямоугольник 72"/>
            <p:cNvSpPr>
              <a:spLocks/>
            </p:cNvSpPr>
            <p:nvPr/>
          </p:nvSpPr>
          <p:spPr>
            <a:xfrm>
              <a:off x="7239102" y="3382311"/>
              <a:ext cx="2778750" cy="307777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0">
              <a:spAutoFit/>
            </a:bodyPr>
            <a:lstStyle/>
            <a:p>
              <a:pPr algn="ctr"/>
              <a:r>
                <a:rPr lang="ru-RU" sz="20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Здоровье</a:t>
              </a:r>
            </a:p>
          </p:txBody>
        </p:sp>
      </p:grpSp>
      <p:sp>
        <p:nvSpPr>
          <p:cNvPr id="74" name="Прямоугольник 73"/>
          <p:cNvSpPr>
            <a:spLocks/>
          </p:cNvSpPr>
          <p:nvPr/>
        </p:nvSpPr>
        <p:spPr>
          <a:xfrm>
            <a:off x="6495524" y="6410919"/>
            <a:ext cx="2778750" cy="246221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здравоохранения</a:t>
            </a: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 rotWithShape="1">
          <a:blip r:embed="rId8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2"/>
          <a:stretch/>
        </p:blipFill>
        <p:spPr>
          <a:xfrm>
            <a:off x="8420916" y="5170896"/>
            <a:ext cx="361238" cy="308598"/>
          </a:xfrm>
          <a:prstGeom prst="rect">
            <a:avLst/>
          </a:prstGeom>
        </p:spPr>
      </p:pic>
      <p:pic>
        <p:nvPicPr>
          <p:cNvPr id="76" name="Рисунок 75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4" t="8627" r="3537" b="62519"/>
          <a:stretch/>
        </p:blipFill>
        <p:spPr>
          <a:xfrm flipV="1">
            <a:off x="5841687" y="5297486"/>
            <a:ext cx="1091998" cy="953989"/>
          </a:xfrm>
          <a:prstGeom prst="rect">
            <a:avLst/>
          </a:prstGeom>
        </p:spPr>
      </p:pic>
      <p:pic>
        <p:nvPicPr>
          <p:cNvPr id="77" name="Рисунок 76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34" t="8627" r="3537" b="62519"/>
          <a:stretch/>
        </p:blipFill>
        <p:spPr>
          <a:xfrm rot="18421570" flipV="1">
            <a:off x="8856040" y="4245306"/>
            <a:ext cx="1091998" cy="953989"/>
          </a:xfrm>
          <a:prstGeom prst="rect">
            <a:avLst/>
          </a:prstGeom>
        </p:spPr>
      </p:pic>
      <p:cxnSp>
        <p:nvCxnSpPr>
          <p:cNvPr id="79" name="Прямая соединительная линия 78"/>
          <p:cNvCxnSpPr/>
          <p:nvPr/>
        </p:nvCxnSpPr>
        <p:spPr>
          <a:xfrm>
            <a:off x="6585151" y="608304"/>
            <a:ext cx="42889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87150" y="0"/>
            <a:ext cx="485775" cy="638436"/>
          </a:xfrm>
        </p:spPr>
        <p:txBody>
          <a:bodyPr/>
          <a:lstStyle/>
          <a:p>
            <a:pPr algn="ctr"/>
            <a:fld id="{5E8B0D4E-4D5A-4088-B0C6-94DFFE03A6A7}" type="slidenum">
              <a:rPr lang="ru-RU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Равнобедренный треугольник 66"/>
          <p:cNvSpPr/>
          <p:nvPr/>
        </p:nvSpPr>
        <p:spPr>
          <a:xfrm>
            <a:off x="3648593" y="6448775"/>
            <a:ext cx="334301" cy="28819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809417" y="115216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ЭКОСИСТЕМА ЗДОРОВЬЯ</a:t>
            </a:r>
          </a:p>
        </p:txBody>
      </p:sp>
      <p:grpSp>
        <p:nvGrpSpPr>
          <p:cNvPr id="69" name="Группа 68"/>
          <p:cNvGrpSpPr/>
          <p:nvPr/>
        </p:nvGrpSpPr>
        <p:grpSpPr>
          <a:xfrm>
            <a:off x="24083" y="231019"/>
            <a:ext cx="823004" cy="685095"/>
            <a:chOff x="24083" y="231019"/>
            <a:chExt cx="823004" cy="685095"/>
          </a:xfrm>
        </p:grpSpPr>
        <p:pic>
          <p:nvPicPr>
            <p:cNvPr id="80" name="Рисунок 79"/>
            <p:cNvPicPr>
              <a:picLocks noChangeAspect="1"/>
            </p:cNvPicPr>
            <p:nvPr/>
          </p:nvPicPr>
          <p:blipFill rotWithShape="1">
            <a:blip r:embed="rId10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7"/>
            <a:stretch/>
          </p:blipFill>
          <p:spPr>
            <a:xfrm>
              <a:off x="24083" y="231019"/>
              <a:ext cx="823004" cy="685095"/>
            </a:xfrm>
            <a:prstGeom prst="rect">
              <a:avLst/>
            </a:prstGeom>
          </p:spPr>
        </p:pic>
        <p:sp>
          <p:nvSpPr>
            <p:cNvPr id="81" name="Овал 80"/>
            <p:cNvSpPr/>
            <p:nvPr/>
          </p:nvSpPr>
          <p:spPr>
            <a:xfrm>
              <a:off x="265544" y="370689"/>
              <a:ext cx="404839" cy="4048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2" name="Рисунок 81"/>
            <p:cNvPicPr>
              <a:picLocks noChangeAspect="1"/>
            </p:cNvPicPr>
            <p:nvPr/>
          </p:nvPicPr>
          <p:blipFill rotWithShape="1">
            <a:blip r:embed="rId11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405"/>
            <a:stretch/>
          </p:blipFill>
          <p:spPr>
            <a:xfrm>
              <a:off x="224199" y="338106"/>
              <a:ext cx="466702" cy="394807"/>
            </a:xfrm>
            <a:prstGeom prst="rect">
              <a:avLst/>
            </a:prstGeom>
          </p:spPr>
        </p:pic>
        <p:pic>
          <p:nvPicPr>
            <p:cNvPr id="83" name="Рисунок 82"/>
            <p:cNvPicPr>
              <a:picLocks noChangeAspect="1"/>
            </p:cNvPicPr>
            <p:nvPr/>
          </p:nvPicPr>
          <p:blipFill rotWithShape="1">
            <a:blip r:embed="rId12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19" t="28046" r="38961" b="63581"/>
            <a:stretch/>
          </p:blipFill>
          <p:spPr>
            <a:xfrm>
              <a:off x="422288" y="437819"/>
              <a:ext cx="69510" cy="26195"/>
            </a:xfrm>
            <a:prstGeom prst="rect">
              <a:avLst/>
            </a:prstGeom>
          </p:spPr>
        </p:pic>
      </p:grpSp>
      <p:cxnSp>
        <p:nvCxnSpPr>
          <p:cNvPr id="84" name="Прямая соединительная линия 83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Дуга 2"/>
          <p:cNvSpPr/>
          <p:nvPr/>
        </p:nvSpPr>
        <p:spPr>
          <a:xfrm>
            <a:off x="32211" y="459100"/>
            <a:ext cx="6924570" cy="6924570"/>
          </a:xfrm>
          <a:prstGeom prst="arc">
            <a:avLst>
              <a:gd name="adj1" fmla="val 17942668"/>
              <a:gd name="adj2" fmla="val 0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Дуга 84"/>
          <p:cNvSpPr/>
          <p:nvPr/>
        </p:nvSpPr>
        <p:spPr>
          <a:xfrm rot="11700000">
            <a:off x="708513" y="0"/>
            <a:ext cx="6924570" cy="6924570"/>
          </a:xfrm>
          <a:prstGeom prst="arc">
            <a:avLst>
              <a:gd name="adj1" fmla="val 17942668"/>
              <a:gd name="adj2" fmla="val 0"/>
            </a:avLst>
          </a:prstGeom>
          <a:ln w="165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7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4463292" y="1572575"/>
            <a:ext cx="5252209" cy="2229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0" y="4468568"/>
            <a:ext cx="12192000" cy="23103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87150" y="131762"/>
            <a:ext cx="485775" cy="365125"/>
          </a:xfrm>
        </p:spPr>
        <p:txBody>
          <a:bodyPr/>
          <a:lstStyle/>
          <a:p>
            <a:pPr algn="ctr"/>
            <a:fld id="{B25F628E-06B4-42FD-81EE-1EC655A76465}" type="slidenum"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1090" y="268148"/>
            <a:ext cx="107759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ОЗДОРОВЛЕНИЕ И ПРОФИЛАКТИКА (ПОВЫШЕНИЕ КАЧЕСТВА ЖИЗНИ)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60021" y="699035"/>
            <a:ext cx="9480954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Прямоугольник 50"/>
          <p:cNvSpPr>
            <a:spLocks/>
          </p:cNvSpPr>
          <p:nvPr/>
        </p:nvSpPr>
        <p:spPr>
          <a:xfrm>
            <a:off x="4286039" y="4578106"/>
            <a:ext cx="3394728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4796575" y="4810862"/>
            <a:ext cx="353877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Уведомления по питанию, здоровому образу жизни, физической нагрузке для конкретной организованной группой населения.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30%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2020г. – 70%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5139" y="4810862"/>
            <a:ext cx="4567441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Разъяснительная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населением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использованию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инфокоммуникационных технологий в медицинских организациях.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2019г.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2020г.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89"/>
          <a:stretch/>
        </p:blipFill>
        <p:spPr>
          <a:xfrm>
            <a:off x="75140" y="131762"/>
            <a:ext cx="755839" cy="650861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666" y="932206"/>
            <a:ext cx="995334" cy="995334"/>
          </a:xfrm>
          <a:prstGeom prst="rect">
            <a:avLst/>
          </a:prstGeom>
        </p:spPr>
      </p:pic>
      <p:pic>
        <p:nvPicPr>
          <p:cNvPr id="76" name="Рисунок 7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0619" y="1572575"/>
            <a:ext cx="1437362" cy="1665549"/>
          </a:xfrm>
          <a:prstGeom prst="rect">
            <a:avLst/>
          </a:prstGeom>
          <a:effectLst/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981" y="3049647"/>
            <a:ext cx="661719" cy="1321977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883" y="1478266"/>
            <a:ext cx="2283410" cy="228341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4501600" y="1661755"/>
            <a:ext cx="546071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fontAlgn="base">
              <a:buFontTx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мониторинг показателей здоровья </a:t>
            </a:r>
          </a:p>
          <a:p>
            <a:pPr marL="228600" indent="-228600" fontAlgn="base">
              <a:buFontTx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сведений 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физической нагрузке</a:t>
            </a:r>
          </a:p>
          <a:p>
            <a:pPr marL="228600" indent="-228600" fontAlgn="base">
              <a:buFontTx/>
              <a:buAutoNum type="arabicPeriod"/>
            </a:pP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сведений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потребляемой пищи</a:t>
            </a:r>
            <a:endParaRPr lang="ru-RU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base">
              <a:buFontTx/>
              <a:buAutoNum type="arabicPeriod"/>
            </a:pP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Индивидуальные программы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правильного 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питания</a:t>
            </a:r>
          </a:p>
          <a:p>
            <a:pPr marL="228600" indent="-228600" fontAlgn="base">
              <a:buFontTx/>
              <a:buAutoNum type="arabicPeriod"/>
            </a:pP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Индивидуальные программы физической нагрузки</a:t>
            </a:r>
          </a:p>
          <a:p>
            <a:pPr marL="228600" indent="-228600" fontAlgn="base">
              <a:buFontTx/>
              <a:buAutoNum type="arabicPeriod"/>
            </a:pP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Индивидуальные программы ЗОЖ</a:t>
            </a:r>
          </a:p>
          <a:p>
            <a:pPr marL="228600" indent="-228600" fontAlgn="base"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«умных» 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сервисов для реализации ЗОЖ</a:t>
            </a:r>
          </a:p>
          <a:p>
            <a:pPr marL="228600" indent="-228600" fontAlgn="base">
              <a:buFontTx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Скрининг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9142" y="1099677"/>
            <a:ext cx="8053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rgbClr val="98D3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УПРАВЛЕНИЯ ЗАБОЛЕВАНИЯМИ К УПРАВЛЕНИЮ ЗДОРОВЬЕМ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366699" y="4810862"/>
            <a:ext cx="378165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в мобильных приложениях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связи с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носимыми медицинскими устройствами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организованной группы населения и предоставление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мед. работникам через ЭПЗ.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–  5%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2019г. – 10%</a:t>
            </a:r>
          </a:p>
          <a:p>
            <a:pPr algn="just"/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2020г. – 15%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115801" y="4855104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8373652" y="4855104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94058" y="6545712"/>
            <a:ext cx="111300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Регионы: </a:t>
            </a: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районов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города</a:t>
            </a: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75140" y="4855104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679283" y="4855104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1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Прямоугольник 92"/>
          <p:cNvSpPr/>
          <p:nvPr/>
        </p:nvSpPr>
        <p:spPr>
          <a:xfrm>
            <a:off x="7411240" y="742099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Позднее обращение</a:t>
            </a:r>
            <a:endParaRPr lang="ru-RU" sz="1500" dirty="0"/>
          </a:p>
        </p:txBody>
      </p:sp>
      <p:cxnSp>
        <p:nvCxnSpPr>
          <p:cNvPr id="96" name="Прямая соединительная линия 95"/>
          <p:cNvCxnSpPr>
            <a:stCxn id="149" idx="3"/>
            <a:endCxn id="146" idx="1"/>
          </p:cNvCxnSpPr>
          <p:nvPr/>
        </p:nvCxnSpPr>
        <p:spPr>
          <a:xfrm flipV="1">
            <a:off x="5171204" y="3604012"/>
            <a:ext cx="1580797" cy="157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>
            <a:endCxn id="149" idx="3"/>
          </p:cNvCxnSpPr>
          <p:nvPr/>
        </p:nvCxnSpPr>
        <p:spPr>
          <a:xfrm flipV="1">
            <a:off x="2032421" y="3619793"/>
            <a:ext cx="3138783" cy="224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stCxn id="138" idx="1"/>
            <a:endCxn id="254" idx="1"/>
          </p:cNvCxnSpPr>
          <p:nvPr/>
        </p:nvCxnSpPr>
        <p:spPr>
          <a:xfrm>
            <a:off x="1681751" y="1636814"/>
            <a:ext cx="4741458" cy="14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87150" y="0"/>
            <a:ext cx="485775" cy="628650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78"/>
          <a:stretch/>
        </p:blipFill>
        <p:spPr>
          <a:xfrm>
            <a:off x="176826" y="122936"/>
            <a:ext cx="632591" cy="551759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2E75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РАННЕЕ ВЫЯВЛЕНИЕ БОЛЕЗНЕЙ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2E75B6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2230539" y="4851185"/>
            <a:ext cx="26608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Онлайн запись к врачу через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мобильное приложение, уведомления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скринингах и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проф.осмотрах (по одному виду скрининга) 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3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727705" y="4851185"/>
            <a:ext cx="268353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Телеконсультации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врача общей практики с профильным спец. по кардиологии </a:t>
            </a:r>
          </a:p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</a:t>
            </a: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10% </a:t>
            </a:r>
          </a:p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810333" y="4825992"/>
            <a:ext cx="224766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Центры компетенции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«Виртуальные кабинеты»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Теледиагностика) функциональной диагностики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(кардиология)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2018г.</a:t>
            </a: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– 10%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403" y="1150607"/>
            <a:ext cx="898445" cy="1041077"/>
          </a:xfrm>
          <a:prstGeom prst="rect">
            <a:avLst/>
          </a:prstGeom>
          <a:effectLst/>
        </p:spPr>
      </p:pic>
      <p:sp>
        <p:nvSpPr>
          <p:cNvPr id="40" name="Прямоугольник 39"/>
          <p:cNvSpPr/>
          <p:nvPr/>
        </p:nvSpPr>
        <p:spPr>
          <a:xfrm>
            <a:off x="277757" y="832264"/>
            <a:ext cx="1273644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ЕСТЬ»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57675" y="2854733"/>
            <a:ext cx="1430712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БУДЕТ»</a:t>
            </a:r>
          </a:p>
        </p:txBody>
      </p:sp>
      <p:sp>
        <p:nvSpPr>
          <p:cNvPr id="44" name="Правая фигурная скобка 43"/>
          <p:cNvSpPr/>
          <p:nvPr/>
        </p:nvSpPr>
        <p:spPr>
          <a:xfrm>
            <a:off x="7298708" y="653500"/>
            <a:ext cx="115065" cy="37800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>
            <a:spLocks/>
          </p:cNvSpPr>
          <p:nvPr/>
        </p:nvSpPr>
        <p:spPr>
          <a:xfrm>
            <a:off x="253507" y="2164148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068" y="3180317"/>
            <a:ext cx="898445" cy="1041077"/>
          </a:xfrm>
          <a:prstGeom prst="rect">
            <a:avLst/>
          </a:prstGeom>
          <a:effectLst/>
        </p:spPr>
      </p:pic>
      <p:sp>
        <p:nvSpPr>
          <p:cNvPr id="56" name="Прямоугольник 55"/>
          <p:cNvSpPr>
            <a:spLocks/>
          </p:cNvSpPr>
          <p:nvPr/>
        </p:nvSpPr>
        <p:spPr>
          <a:xfrm>
            <a:off x="218172" y="4193858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1483508" y="1277064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2220379" y="1805802"/>
            <a:ext cx="716864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Скорая помощь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600733" y="1756112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Больница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3122103" y="1138369"/>
            <a:ext cx="857507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Дорогостоящие лечение</a:t>
            </a:r>
          </a:p>
        </p:txBody>
      </p:sp>
      <p:grpSp>
        <p:nvGrpSpPr>
          <p:cNvPr id="117" name="Группа 98"/>
          <p:cNvGrpSpPr/>
          <p:nvPr/>
        </p:nvGrpSpPr>
        <p:grpSpPr>
          <a:xfrm>
            <a:off x="1737869" y="3464142"/>
            <a:ext cx="318772" cy="319879"/>
            <a:chOff x="1731146" y="1630817"/>
            <a:chExt cx="301841" cy="319879"/>
          </a:xfrm>
        </p:grpSpPr>
        <p:sp>
          <p:nvSpPr>
            <p:cNvPr id="118" name="Овал 117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755888" y="1630817"/>
              <a:ext cx="2640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pic>
        <p:nvPicPr>
          <p:cNvPr id="120" name="Рисунок 1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664" y="3052670"/>
            <a:ext cx="352284" cy="352284"/>
          </a:xfrm>
          <a:prstGeom prst="rect">
            <a:avLst/>
          </a:prstGeom>
        </p:spPr>
      </p:pic>
      <p:pic>
        <p:nvPicPr>
          <p:cNvPr id="121" name="Рисунок 1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784" y="3044145"/>
            <a:ext cx="367381" cy="367381"/>
          </a:xfrm>
          <a:prstGeom prst="rect">
            <a:avLst/>
          </a:prstGeom>
        </p:spPr>
      </p:pic>
      <p:sp>
        <p:nvSpPr>
          <p:cNvPr id="122" name="Прямоугольник 121"/>
          <p:cNvSpPr/>
          <p:nvPr/>
        </p:nvSpPr>
        <p:spPr>
          <a:xfrm>
            <a:off x="2288937" y="2589088"/>
            <a:ext cx="1311806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Приглашение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скрининг (СМС оповещения, </a:t>
            </a:r>
            <a:r>
              <a:rPr lang="ru-RU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обзвоны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25" name="Группа 203"/>
          <p:cNvGrpSpPr/>
          <p:nvPr/>
        </p:nvGrpSpPr>
        <p:grpSpPr>
          <a:xfrm>
            <a:off x="4393148" y="3464425"/>
            <a:ext cx="301841" cy="319596"/>
            <a:chOff x="1731146" y="1631100"/>
            <a:chExt cx="301841" cy="319596"/>
          </a:xfrm>
        </p:grpSpPr>
        <p:sp>
          <p:nvSpPr>
            <p:cNvPr id="126" name="Овал 125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41" name="Прямоугольник 140"/>
          <p:cNvSpPr/>
          <p:nvPr/>
        </p:nvSpPr>
        <p:spPr>
          <a:xfrm>
            <a:off x="6532268" y="3745578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Терапевт</a:t>
            </a:r>
          </a:p>
        </p:txBody>
      </p:sp>
      <p:sp>
        <p:nvSpPr>
          <p:cNvPr id="142" name="Прямоугольник 141"/>
          <p:cNvSpPr/>
          <p:nvPr/>
        </p:nvSpPr>
        <p:spPr>
          <a:xfrm>
            <a:off x="3926573" y="2747032"/>
            <a:ext cx="1293602" cy="707886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Осмотр, направление и запись к узким специалистам, бронирование сдачи анализов</a:t>
            </a:r>
          </a:p>
        </p:txBody>
      </p:sp>
      <p:grpSp>
        <p:nvGrpSpPr>
          <p:cNvPr id="144" name="Группа 203"/>
          <p:cNvGrpSpPr/>
          <p:nvPr/>
        </p:nvGrpSpPr>
        <p:grpSpPr>
          <a:xfrm>
            <a:off x="6741718" y="3439998"/>
            <a:ext cx="301841" cy="319596"/>
            <a:chOff x="1731146" y="1631100"/>
            <a:chExt cx="301841" cy="319596"/>
          </a:xfrm>
        </p:grpSpPr>
        <p:sp>
          <p:nvSpPr>
            <p:cNvPr id="145" name="Овал 144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151" name="Прямоугольник 150"/>
          <p:cNvSpPr/>
          <p:nvPr/>
        </p:nvSpPr>
        <p:spPr>
          <a:xfrm>
            <a:off x="6360000" y="3980515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 smtClean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посещение</a:t>
            </a:r>
          </a:p>
        </p:txBody>
      </p:sp>
      <p:sp>
        <p:nvSpPr>
          <p:cNvPr id="152" name="Правая фигурная скобка 151"/>
          <p:cNvSpPr/>
          <p:nvPr/>
        </p:nvSpPr>
        <p:spPr>
          <a:xfrm rot="5400000">
            <a:off x="6836143" y="3679529"/>
            <a:ext cx="109114" cy="5274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Правая фигурная скобка 152"/>
          <p:cNvSpPr/>
          <p:nvPr/>
        </p:nvSpPr>
        <p:spPr>
          <a:xfrm rot="5400000">
            <a:off x="6013462" y="3578785"/>
            <a:ext cx="109114" cy="8770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5" name="Группа 206"/>
          <p:cNvGrpSpPr/>
          <p:nvPr/>
        </p:nvGrpSpPr>
        <p:grpSpPr>
          <a:xfrm>
            <a:off x="5798765" y="3394057"/>
            <a:ext cx="406918" cy="360918"/>
            <a:chOff x="1731146" y="1631100"/>
            <a:chExt cx="323911" cy="319596"/>
          </a:xfrm>
        </p:grpSpPr>
        <p:sp>
          <p:nvSpPr>
            <p:cNvPr id="156" name="Овал 155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1757927" y="1648845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9" name="Прямоугольник 158"/>
          <p:cNvSpPr/>
          <p:nvPr/>
        </p:nvSpPr>
        <p:spPr>
          <a:xfrm>
            <a:off x="5700726" y="4009999"/>
            <a:ext cx="750643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посещение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820462" y="3735031"/>
            <a:ext cx="1602382" cy="475180"/>
            <a:chOff x="2983171" y="4288409"/>
            <a:chExt cx="1602382" cy="475180"/>
          </a:xfrm>
        </p:grpSpPr>
        <p:sp>
          <p:nvSpPr>
            <p:cNvPr id="124" name="Прямоугольник 123"/>
            <p:cNvSpPr/>
            <p:nvPr/>
          </p:nvSpPr>
          <p:spPr>
            <a:xfrm>
              <a:off x="2983171" y="4288409"/>
              <a:ext cx="1602382" cy="338554"/>
            </a:xfrm>
            <a:prstGeom prst="rect">
              <a:avLst/>
            </a:prstGeom>
          </p:spPr>
          <p:txBody>
            <a:bodyPr wrap="square" lIns="28519" rIns="28519" anchor="ctr" anchorCtr="0">
              <a:spAutoFit/>
            </a:bodyPr>
            <a:lstStyle/>
            <a:p>
              <a:pPr algn="ctr"/>
              <a:r>
                <a:rPr lang="ru-RU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Терапевт, </a:t>
              </a:r>
            </a:p>
            <a:p>
              <a:pPr algn="ctr"/>
              <a:r>
                <a:rPr lang="ru-RU" sz="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Профильный специалист</a:t>
              </a:r>
              <a:endPara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Прямоугольник 164"/>
            <p:cNvSpPr/>
            <p:nvPr/>
          </p:nvSpPr>
          <p:spPr>
            <a:xfrm>
              <a:off x="3296911" y="4548145"/>
              <a:ext cx="104455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8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 </a:t>
              </a:r>
              <a:r>
                <a:rPr lang="ru-RU" sz="800" dirty="0">
                  <a:solidFill>
                    <a:srgbClr val="00B05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1 посещение</a:t>
              </a:r>
            </a:p>
          </p:txBody>
        </p:sp>
        <p:sp>
          <p:nvSpPr>
            <p:cNvPr id="167" name="Правая фигурная скобка 166"/>
            <p:cNvSpPr/>
            <p:nvPr/>
          </p:nvSpPr>
          <p:spPr>
            <a:xfrm rot="5400000">
              <a:off x="3734162" y="3963226"/>
              <a:ext cx="101612" cy="126470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9" name="Прямоугольник 168"/>
          <p:cNvSpPr/>
          <p:nvPr/>
        </p:nvSpPr>
        <p:spPr>
          <a:xfrm>
            <a:off x="6547901" y="3105895"/>
            <a:ext cx="716864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Постановка на Д-учет</a:t>
            </a:r>
          </a:p>
        </p:txBody>
      </p:sp>
      <p:cxnSp>
        <p:nvCxnSpPr>
          <p:cNvPr id="17" name="Соединительная линия уступом 16"/>
          <p:cNvCxnSpPr>
            <a:stCxn id="145" idx="6"/>
            <a:endCxn id="119" idx="1"/>
          </p:cNvCxnSpPr>
          <p:nvPr/>
        </p:nvCxnSpPr>
        <p:spPr>
          <a:xfrm flipH="1">
            <a:off x="1763999" y="3599796"/>
            <a:ext cx="5279560" cy="18235"/>
          </a:xfrm>
          <a:prstGeom prst="bentConnector5">
            <a:avLst>
              <a:gd name="adj1" fmla="val -4330"/>
              <a:gd name="adj2" fmla="val 3433222"/>
              <a:gd name="adj3" fmla="val 104330"/>
            </a:avLst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650020" y="4316400"/>
            <a:ext cx="2396923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наблюдение, в том числе дистанционно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2066823" y="2335491"/>
            <a:ext cx="4556711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Низкая эффективность </a:t>
            </a:r>
            <a:r>
              <a:rPr lang="ru-RU" sz="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профилактики, </a:t>
            </a:r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экстренная госпитализация 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2541097" y="4273931"/>
            <a:ext cx="2278189" cy="2308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Эффективная адресная профилактика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7411240" y="1030174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Сложное, дорогое лечение</a:t>
            </a:r>
            <a:endParaRPr lang="ru-RU" sz="15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7411240" y="1322869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Длительная нетрудоспособность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7411240" y="1599630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Значительное снижение качества жизни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7411240" y="1887483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Инвалидизация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7411240" y="2184017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Ранняя </a:t>
            </a:r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смертность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7411239" y="2621738"/>
            <a:ext cx="4646761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Регулярные осмотры в соответствии с возрастом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7411240" y="2902479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5-7 </a:t>
            </a:r>
            <a:r>
              <a:rPr lang="ru-RU" sz="15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посещений каждые 2 </a:t>
            </a:r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7411240" y="3212602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Раннее выявление заболеваний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7411240" y="3516533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Амбулаторное лечение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7411240" y="3823310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Наблюдение за соблюдением рекомендаций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7411240" y="4121280"/>
            <a:ext cx="464676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работоспособности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7335953" y="4858951"/>
            <a:ext cx="2541469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Анализ накопленных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данных для предиктивной диагностики по артериальной гипертензии </a:t>
            </a:r>
          </a:p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2018г.</a:t>
            </a:r>
          </a:p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2018г. – 50% 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6" name="Группа 135"/>
          <p:cNvGrpSpPr/>
          <p:nvPr/>
        </p:nvGrpSpPr>
        <p:grpSpPr>
          <a:xfrm>
            <a:off x="1655619" y="1482925"/>
            <a:ext cx="318772" cy="319879"/>
            <a:chOff x="1731146" y="1630817"/>
            <a:chExt cx="301841" cy="319879"/>
          </a:xfrm>
        </p:grpSpPr>
        <p:sp>
          <p:nvSpPr>
            <p:cNvPr id="137" name="Овал 136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755890" y="1630817"/>
              <a:ext cx="26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39" name="Группа 203"/>
          <p:cNvGrpSpPr/>
          <p:nvPr/>
        </p:nvGrpSpPr>
        <p:grpSpPr>
          <a:xfrm>
            <a:off x="2401508" y="1482925"/>
            <a:ext cx="301841" cy="319596"/>
            <a:chOff x="1731146" y="1631100"/>
            <a:chExt cx="301841" cy="319596"/>
          </a:xfrm>
        </p:grpSpPr>
        <p:sp>
          <p:nvSpPr>
            <p:cNvPr id="140" name="Овал 139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70" name="Прямоугольник 169"/>
          <p:cNvSpPr/>
          <p:nvPr/>
        </p:nvSpPr>
        <p:spPr>
          <a:xfrm>
            <a:off x="2080915" y="1144371"/>
            <a:ext cx="994341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Экстренная госпитализация</a:t>
            </a:r>
          </a:p>
        </p:txBody>
      </p:sp>
      <p:grpSp>
        <p:nvGrpSpPr>
          <p:cNvPr id="175" name="Группа 206"/>
          <p:cNvGrpSpPr/>
          <p:nvPr/>
        </p:nvGrpSpPr>
        <p:grpSpPr>
          <a:xfrm>
            <a:off x="3399199" y="1482925"/>
            <a:ext cx="301841" cy="319596"/>
            <a:chOff x="1731146" y="1631100"/>
            <a:chExt cx="301841" cy="319596"/>
          </a:xfrm>
        </p:grpSpPr>
        <p:sp>
          <p:nvSpPr>
            <p:cNvPr id="176" name="Овал 175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1735040" y="1632579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78" name="Группа 203"/>
          <p:cNvGrpSpPr/>
          <p:nvPr/>
        </p:nvGrpSpPr>
        <p:grpSpPr>
          <a:xfrm>
            <a:off x="4225608" y="1482925"/>
            <a:ext cx="301841" cy="319596"/>
            <a:chOff x="1731146" y="1631100"/>
            <a:chExt cx="301841" cy="319596"/>
          </a:xfrm>
        </p:grpSpPr>
        <p:sp>
          <p:nvSpPr>
            <p:cNvPr id="179" name="Овал 178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81" name="Прямоугольник 180"/>
          <p:cNvSpPr/>
          <p:nvPr/>
        </p:nvSpPr>
        <p:spPr>
          <a:xfrm>
            <a:off x="3979610" y="920505"/>
            <a:ext cx="857507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Выписка и назначение курса реабилитации</a:t>
            </a:r>
          </a:p>
        </p:txBody>
      </p:sp>
      <p:grpSp>
        <p:nvGrpSpPr>
          <p:cNvPr id="183" name="Группа 203"/>
          <p:cNvGrpSpPr/>
          <p:nvPr/>
        </p:nvGrpSpPr>
        <p:grpSpPr>
          <a:xfrm>
            <a:off x="5041470" y="1482925"/>
            <a:ext cx="301841" cy="319596"/>
            <a:chOff x="1731146" y="1631100"/>
            <a:chExt cx="301841" cy="319596"/>
          </a:xfrm>
        </p:grpSpPr>
        <p:sp>
          <p:nvSpPr>
            <p:cNvPr id="184" name="Овал 183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187" name="Прямоугольник 186"/>
          <p:cNvSpPr/>
          <p:nvPr/>
        </p:nvSpPr>
        <p:spPr>
          <a:xfrm>
            <a:off x="4791468" y="1866017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Терапевт</a:t>
            </a:r>
          </a:p>
        </p:txBody>
      </p:sp>
      <p:sp>
        <p:nvSpPr>
          <p:cNvPr id="188" name="Прямоугольник 187"/>
          <p:cNvSpPr/>
          <p:nvPr/>
        </p:nvSpPr>
        <p:spPr>
          <a:xfrm>
            <a:off x="4600519" y="2054191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посещение</a:t>
            </a:r>
          </a:p>
        </p:txBody>
      </p:sp>
      <p:sp>
        <p:nvSpPr>
          <p:cNvPr id="189" name="Правая фигурная скобка 188"/>
          <p:cNvSpPr/>
          <p:nvPr/>
        </p:nvSpPr>
        <p:spPr>
          <a:xfrm rot="5400000">
            <a:off x="5097259" y="1753257"/>
            <a:ext cx="109969" cy="5891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4761849" y="662059"/>
            <a:ext cx="857507" cy="83099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Осмотр, направление и запись к узким специалистам, бронирование сдачи анализов</a:t>
            </a:r>
          </a:p>
        </p:txBody>
      </p:sp>
      <p:sp>
        <p:nvSpPr>
          <p:cNvPr id="191" name="Прямоугольник 190"/>
          <p:cNvSpPr/>
          <p:nvPr/>
        </p:nvSpPr>
        <p:spPr>
          <a:xfrm>
            <a:off x="5440437" y="1762663"/>
            <a:ext cx="930221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Профильный специалист</a:t>
            </a:r>
          </a:p>
        </p:txBody>
      </p:sp>
      <p:sp>
        <p:nvSpPr>
          <p:cNvPr id="192" name="Правая фигурная скобка 191"/>
          <p:cNvSpPr/>
          <p:nvPr/>
        </p:nvSpPr>
        <p:spPr>
          <a:xfrm rot="5400000">
            <a:off x="5879264" y="1745392"/>
            <a:ext cx="92888" cy="6238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Прямоугольник 193"/>
          <p:cNvSpPr/>
          <p:nvPr/>
        </p:nvSpPr>
        <p:spPr>
          <a:xfrm>
            <a:off x="5516894" y="1247296"/>
            <a:ext cx="788550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Осмотр</a:t>
            </a:r>
          </a:p>
        </p:txBody>
      </p:sp>
      <p:sp>
        <p:nvSpPr>
          <p:cNvPr id="195" name="Прямоугольник 194"/>
          <p:cNvSpPr/>
          <p:nvPr/>
        </p:nvSpPr>
        <p:spPr>
          <a:xfrm>
            <a:off x="5471314" y="2065437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посещение</a:t>
            </a:r>
          </a:p>
        </p:txBody>
      </p:sp>
      <p:grpSp>
        <p:nvGrpSpPr>
          <p:cNvPr id="196" name="Группа 206"/>
          <p:cNvGrpSpPr/>
          <p:nvPr/>
        </p:nvGrpSpPr>
        <p:grpSpPr>
          <a:xfrm>
            <a:off x="5774207" y="1482925"/>
            <a:ext cx="301841" cy="319596"/>
            <a:chOff x="1731146" y="1631100"/>
            <a:chExt cx="301841" cy="319596"/>
          </a:xfrm>
        </p:grpSpPr>
        <p:sp>
          <p:nvSpPr>
            <p:cNvPr id="197" name="Овал 196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735040" y="1632579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</p:grpSp>
      <p:sp>
        <p:nvSpPr>
          <p:cNvPr id="212" name="Прямоугольник 211"/>
          <p:cNvSpPr/>
          <p:nvPr/>
        </p:nvSpPr>
        <p:spPr>
          <a:xfrm>
            <a:off x="5987248" y="1016463"/>
            <a:ext cx="1348705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 посещения,</a:t>
            </a:r>
          </a:p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сдача анализов, назначение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лечения</a:t>
            </a:r>
          </a:p>
        </p:txBody>
      </p:sp>
      <p:sp>
        <p:nvSpPr>
          <p:cNvPr id="222" name="Прямоугольник 221"/>
          <p:cNvSpPr/>
          <p:nvPr/>
        </p:nvSpPr>
        <p:spPr>
          <a:xfrm>
            <a:off x="3468205" y="1983689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Госпитализация</a:t>
            </a:r>
          </a:p>
        </p:txBody>
      </p:sp>
      <p:sp>
        <p:nvSpPr>
          <p:cNvPr id="223" name="Правая фигурная скобка 222"/>
          <p:cNvSpPr/>
          <p:nvPr/>
        </p:nvSpPr>
        <p:spPr>
          <a:xfrm rot="5400000">
            <a:off x="3891462" y="1236747"/>
            <a:ext cx="92866" cy="14346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7" name="Соединительная линия уступом 246"/>
          <p:cNvCxnSpPr/>
          <p:nvPr/>
        </p:nvCxnSpPr>
        <p:spPr>
          <a:xfrm rot="10800000">
            <a:off x="4727705" y="2253959"/>
            <a:ext cx="1863628" cy="1837"/>
          </a:xfrm>
          <a:prstGeom prst="bentConnector3">
            <a:avLst>
              <a:gd name="adj1" fmla="val 50000"/>
            </a:avLst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Соединительная линия уступом 255"/>
          <p:cNvCxnSpPr/>
          <p:nvPr/>
        </p:nvCxnSpPr>
        <p:spPr>
          <a:xfrm rot="5400000">
            <a:off x="4438754" y="1946199"/>
            <a:ext cx="563432" cy="1925"/>
          </a:xfrm>
          <a:prstGeom prst="bentConnector3">
            <a:avLst>
              <a:gd name="adj1" fmla="val 50000"/>
            </a:avLst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Соединительная линия уступом 254"/>
          <p:cNvCxnSpPr/>
          <p:nvPr/>
        </p:nvCxnSpPr>
        <p:spPr>
          <a:xfrm rot="5400000">
            <a:off x="6281856" y="1942536"/>
            <a:ext cx="583843" cy="21"/>
          </a:xfrm>
          <a:prstGeom prst="bentConnector3">
            <a:avLst>
              <a:gd name="adj1" fmla="val 50000"/>
            </a:avLst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2" name="Группа 206"/>
          <p:cNvGrpSpPr/>
          <p:nvPr/>
        </p:nvGrpSpPr>
        <p:grpSpPr>
          <a:xfrm>
            <a:off x="6419315" y="1482925"/>
            <a:ext cx="301841" cy="319596"/>
            <a:chOff x="1731146" y="1631100"/>
            <a:chExt cx="301841" cy="319596"/>
          </a:xfrm>
        </p:grpSpPr>
        <p:sp>
          <p:nvSpPr>
            <p:cNvPr id="253" name="Овал 252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1735040" y="1632579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</p:grpSp>
      <p:sp>
        <p:nvSpPr>
          <p:cNvPr id="123" name="Прямоугольник 122"/>
          <p:cNvSpPr/>
          <p:nvPr/>
        </p:nvSpPr>
        <p:spPr>
          <a:xfrm>
            <a:off x="70214" y="4851185"/>
            <a:ext cx="223688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СМС оповещения и </a:t>
            </a:r>
            <a:r>
              <a:rPr lang="en-US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kk-KZ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скринингах  для определенной группы населения 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3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– 60% </a:t>
            </a:r>
          </a:p>
        </p:txBody>
      </p:sp>
      <p:sp>
        <p:nvSpPr>
          <p:cNvPr id="171" name="Прямоугольник 170"/>
          <p:cNvSpPr/>
          <p:nvPr/>
        </p:nvSpPr>
        <p:spPr>
          <a:xfrm>
            <a:off x="1435425" y="2854164"/>
            <a:ext cx="974031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Автоматическое формирование списков через МИС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182" name="Группа 203"/>
          <p:cNvGrpSpPr/>
          <p:nvPr/>
        </p:nvGrpSpPr>
        <p:grpSpPr>
          <a:xfrm>
            <a:off x="2855292" y="3466382"/>
            <a:ext cx="301841" cy="319596"/>
            <a:chOff x="1731146" y="1631100"/>
            <a:chExt cx="301841" cy="319596"/>
          </a:xfrm>
        </p:grpSpPr>
        <p:sp>
          <p:nvSpPr>
            <p:cNvPr id="186" name="Овал 185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99" name="Прямоугольник 198"/>
          <p:cNvSpPr>
            <a:spLocks/>
          </p:cNvSpPr>
          <p:nvPr/>
        </p:nvSpPr>
        <p:spPr>
          <a:xfrm>
            <a:off x="4286039" y="4590947"/>
            <a:ext cx="3394728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</a:p>
        </p:txBody>
      </p:sp>
      <p:cxnSp>
        <p:nvCxnSpPr>
          <p:cNvPr id="204" name="Прямая соединительная линия 203"/>
          <p:cNvCxnSpPr/>
          <p:nvPr/>
        </p:nvCxnSpPr>
        <p:spPr>
          <a:xfrm>
            <a:off x="2220379" y="4855105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Прямоугольник 205"/>
          <p:cNvSpPr/>
          <p:nvPr/>
        </p:nvSpPr>
        <p:spPr>
          <a:xfrm>
            <a:off x="403068" y="6350169"/>
            <a:ext cx="1113001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Регионы: </a:t>
            </a:r>
            <a:r>
              <a:rPr lang="kk-KZ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районов </a:t>
            </a:r>
            <a:r>
              <a:rPr lang="kk-KZ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kk-KZ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города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6" name="Прямая соединительная линия 275"/>
          <p:cNvCxnSpPr/>
          <p:nvPr/>
        </p:nvCxnSpPr>
        <p:spPr>
          <a:xfrm>
            <a:off x="4761849" y="4855104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Прямая соединительная линия 276"/>
          <p:cNvCxnSpPr/>
          <p:nvPr/>
        </p:nvCxnSpPr>
        <p:spPr>
          <a:xfrm>
            <a:off x="64801" y="4855104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Прямая соединительная линия 277"/>
          <p:cNvCxnSpPr/>
          <p:nvPr/>
        </p:nvCxnSpPr>
        <p:spPr>
          <a:xfrm>
            <a:off x="7298708" y="4855105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Прямая соединительная линия 278"/>
          <p:cNvCxnSpPr/>
          <p:nvPr/>
        </p:nvCxnSpPr>
        <p:spPr>
          <a:xfrm>
            <a:off x="12092459" y="4855104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Прямая соединительная линия 279"/>
          <p:cNvCxnSpPr/>
          <p:nvPr/>
        </p:nvCxnSpPr>
        <p:spPr>
          <a:xfrm>
            <a:off x="9774760" y="4867946"/>
            <a:ext cx="0" cy="1440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Прямоугольник 201"/>
          <p:cNvSpPr/>
          <p:nvPr/>
        </p:nvSpPr>
        <p:spPr>
          <a:xfrm>
            <a:off x="5580094" y="3775359"/>
            <a:ext cx="930221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Сдача анализов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Прямая соединительная линия 183"/>
          <p:cNvCxnSpPr>
            <a:stCxn id="178" idx="2"/>
            <a:endCxn id="171" idx="6"/>
          </p:cNvCxnSpPr>
          <p:nvPr/>
        </p:nvCxnSpPr>
        <p:spPr>
          <a:xfrm flipV="1">
            <a:off x="2224578" y="3786316"/>
            <a:ext cx="3084344" cy="26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 flipV="1">
            <a:off x="5882697" y="3543939"/>
            <a:ext cx="897" cy="867971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flipV="1">
            <a:off x="2133935" y="1615474"/>
            <a:ext cx="3208057" cy="217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87150" y="0"/>
            <a:ext cx="485775" cy="645637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МЕДИЦИНСКОЙ ПОМОЩИ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45"/>
          <a:stretch/>
        </p:blipFill>
        <p:spPr>
          <a:xfrm>
            <a:off x="123878" y="139469"/>
            <a:ext cx="760879" cy="574881"/>
          </a:xfrm>
          <a:prstGeom prst="rect">
            <a:avLst/>
          </a:prstGeom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64" y="1047099"/>
            <a:ext cx="898445" cy="1041077"/>
          </a:xfrm>
          <a:prstGeom prst="rect">
            <a:avLst/>
          </a:prstGeom>
          <a:effectLst/>
        </p:spPr>
      </p:pic>
      <p:sp>
        <p:nvSpPr>
          <p:cNvPr id="72" name="Прямоугольник 71"/>
          <p:cNvSpPr/>
          <p:nvPr/>
        </p:nvSpPr>
        <p:spPr>
          <a:xfrm>
            <a:off x="-2050106" y="729593"/>
            <a:ext cx="5869726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ЕСТЬ»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2571501" y="1776902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Мед.сестра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514897" y="1099329"/>
            <a:ext cx="788550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Запись на прием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3335846" y="1784577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Терапевт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3278782" y="834921"/>
            <a:ext cx="788550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Осмотр, направление к узким специалистам</a:t>
            </a:r>
          </a:p>
        </p:txBody>
      </p:sp>
      <p:grpSp>
        <p:nvGrpSpPr>
          <p:cNvPr id="106" name="Группа 203"/>
          <p:cNvGrpSpPr/>
          <p:nvPr/>
        </p:nvGrpSpPr>
        <p:grpSpPr>
          <a:xfrm>
            <a:off x="2774615" y="1467606"/>
            <a:ext cx="301841" cy="319596"/>
            <a:chOff x="1731146" y="1631100"/>
            <a:chExt cx="301841" cy="319596"/>
          </a:xfrm>
        </p:grpSpPr>
        <p:sp>
          <p:nvSpPr>
            <p:cNvPr id="109" name="Овал 108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12" name="Группа 206"/>
          <p:cNvGrpSpPr/>
          <p:nvPr/>
        </p:nvGrpSpPr>
        <p:grpSpPr>
          <a:xfrm>
            <a:off x="3526359" y="1467606"/>
            <a:ext cx="301841" cy="319596"/>
            <a:chOff x="1717169" y="1697477"/>
            <a:chExt cx="301841" cy="319596"/>
          </a:xfrm>
        </p:grpSpPr>
        <p:sp>
          <p:nvSpPr>
            <p:cNvPr id="113" name="Овал 112"/>
            <p:cNvSpPr/>
            <p:nvPr/>
          </p:nvSpPr>
          <p:spPr>
            <a:xfrm>
              <a:off x="1717169" y="1697477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742626" y="1700304"/>
              <a:ext cx="201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19" name="Прямоугольник 118"/>
          <p:cNvSpPr/>
          <p:nvPr/>
        </p:nvSpPr>
        <p:spPr>
          <a:xfrm>
            <a:off x="3158963" y="2028761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посещение</a:t>
            </a:r>
          </a:p>
        </p:txBody>
      </p:sp>
      <p:sp>
        <p:nvSpPr>
          <p:cNvPr id="122" name="Правая фигурная скобка 121"/>
          <p:cNvSpPr/>
          <p:nvPr/>
        </p:nvSpPr>
        <p:spPr>
          <a:xfrm rot="5400000">
            <a:off x="3640712" y="1771516"/>
            <a:ext cx="109114" cy="4379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Правая фигурная скобка 122"/>
          <p:cNvSpPr/>
          <p:nvPr/>
        </p:nvSpPr>
        <p:spPr>
          <a:xfrm rot="5400000">
            <a:off x="4558456" y="-170335"/>
            <a:ext cx="121936" cy="56385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-1" y="2828919"/>
            <a:ext cx="1442294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БУДЕТ»</a:t>
            </a:r>
          </a:p>
        </p:txBody>
      </p:sp>
      <p:sp>
        <p:nvSpPr>
          <p:cNvPr id="125" name="Правая фигурная скобка 124"/>
          <p:cNvSpPr/>
          <p:nvPr/>
        </p:nvSpPr>
        <p:spPr>
          <a:xfrm>
            <a:off x="7765259" y="666495"/>
            <a:ext cx="282940" cy="4237219"/>
          </a:xfrm>
          <a:prstGeom prst="rightBrace">
            <a:avLst>
              <a:gd name="adj1" fmla="val 8333"/>
              <a:gd name="adj2" fmla="val 42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965781" y="2691547"/>
            <a:ext cx="3038011" cy="180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Посещение поликлиники  -   в среднем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посещений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2411284" y="2028761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посещение</a:t>
            </a:r>
          </a:p>
        </p:txBody>
      </p:sp>
      <p:sp>
        <p:nvSpPr>
          <p:cNvPr id="136" name="Правая фигурная скобка 135"/>
          <p:cNvSpPr/>
          <p:nvPr/>
        </p:nvSpPr>
        <p:spPr>
          <a:xfrm rot="5400000">
            <a:off x="2876078" y="1706311"/>
            <a:ext cx="109114" cy="5776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7" name="Группа 206"/>
          <p:cNvGrpSpPr/>
          <p:nvPr/>
        </p:nvGrpSpPr>
        <p:grpSpPr>
          <a:xfrm>
            <a:off x="4352851" y="1467606"/>
            <a:ext cx="301841" cy="319596"/>
            <a:chOff x="1731146" y="1631100"/>
            <a:chExt cx="301841" cy="319596"/>
          </a:xfrm>
        </p:grpSpPr>
        <p:sp>
          <p:nvSpPr>
            <p:cNvPr id="138" name="Овал 137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746880" y="1636052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cxnSp>
        <p:nvCxnSpPr>
          <p:cNvPr id="140" name="Прямая соединительная линия 139"/>
          <p:cNvCxnSpPr>
            <a:endCxn id="149" idx="3"/>
          </p:cNvCxnSpPr>
          <p:nvPr/>
        </p:nvCxnSpPr>
        <p:spPr>
          <a:xfrm flipV="1">
            <a:off x="5367561" y="1040045"/>
            <a:ext cx="509485" cy="5843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Прямоугольник 140"/>
          <p:cNvSpPr/>
          <p:nvPr/>
        </p:nvSpPr>
        <p:spPr>
          <a:xfrm>
            <a:off x="4130843" y="1736852"/>
            <a:ext cx="746305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Профильный специалист</a:t>
            </a:r>
          </a:p>
        </p:txBody>
      </p:sp>
      <p:sp>
        <p:nvSpPr>
          <p:cNvPr id="142" name="Правая фигурная скобка 141"/>
          <p:cNvSpPr/>
          <p:nvPr/>
        </p:nvSpPr>
        <p:spPr>
          <a:xfrm rot="5400000">
            <a:off x="4467963" y="1747551"/>
            <a:ext cx="63305" cy="5951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3903954" y="2035720"/>
            <a:ext cx="108473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3 посещение</a:t>
            </a:r>
          </a:p>
        </p:txBody>
      </p:sp>
      <p:sp>
        <p:nvSpPr>
          <p:cNvPr id="147" name="Прямоугольник 146"/>
          <p:cNvSpPr/>
          <p:nvPr/>
        </p:nvSpPr>
        <p:spPr>
          <a:xfrm>
            <a:off x="4109496" y="1129594"/>
            <a:ext cx="788550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Осмотр узкого специалиста </a:t>
            </a:r>
          </a:p>
        </p:txBody>
      </p:sp>
      <p:grpSp>
        <p:nvGrpSpPr>
          <p:cNvPr id="148" name="Группа 206"/>
          <p:cNvGrpSpPr/>
          <p:nvPr/>
        </p:nvGrpSpPr>
        <p:grpSpPr>
          <a:xfrm>
            <a:off x="5806019" y="731982"/>
            <a:ext cx="520467" cy="360918"/>
            <a:chOff x="1731146" y="1631100"/>
            <a:chExt cx="323911" cy="319596"/>
          </a:xfrm>
        </p:grpSpPr>
        <p:sp>
          <p:nvSpPr>
            <p:cNvPr id="149" name="Овал 148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757927" y="1648844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5.1</a:t>
              </a:r>
            </a:p>
          </p:txBody>
        </p:sp>
      </p:grpSp>
      <p:cxnSp>
        <p:nvCxnSpPr>
          <p:cNvPr id="151" name="Прямая соединительная линия 150"/>
          <p:cNvCxnSpPr/>
          <p:nvPr/>
        </p:nvCxnSpPr>
        <p:spPr>
          <a:xfrm flipV="1">
            <a:off x="5329538" y="1415003"/>
            <a:ext cx="646049" cy="1653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>
            <a:off x="5329538" y="1580342"/>
            <a:ext cx="672599" cy="3061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Прямоугольник 152"/>
          <p:cNvSpPr/>
          <p:nvPr/>
        </p:nvSpPr>
        <p:spPr>
          <a:xfrm>
            <a:off x="6332911" y="698816"/>
            <a:ext cx="1367716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посещение, 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сдача анализов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6241622" y="1203981"/>
            <a:ext cx="1595244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посещение,</a:t>
            </a:r>
          </a:p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изучение анализов, уведомление пациента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6229436" y="1745092"/>
            <a:ext cx="1641929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посещение, 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назначение, лечение, повторный прием пациента</a:t>
            </a:r>
          </a:p>
        </p:txBody>
      </p:sp>
      <p:grpSp>
        <p:nvGrpSpPr>
          <p:cNvPr id="156" name="Группа 206"/>
          <p:cNvGrpSpPr/>
          <p:nvPr/>
        </p:nvGrpSpPr>
        <p:grpSpPr>
          <a:xfrm>
            <a:off x="5795359" y="1212797"/>
            <a:ext cx="514086" cy="360918"/>
            <a:chOff x="1731146" y="1631100"/>
            <a:chExt cx="319940" cy="319596"/>
          </a:xfrm>
        </p:grpSpPr>
        <p:sp>
          <p:nvSpPr>
            <p:cNvPr id="157" name="Овал 156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753956" y="1647750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5.2</a:t>
              </a:r>
            </a:p>
          </p:txBody>
        </p:sp>
      </p:grpSp>
      <p:grpSp>
        <p:nvGrpSpPr>
          <p:cNvPr id="159" name="Группа 206"/>
          <p:cNvGrpSpPr/>
          <p:nvPr/>
        </p:nvGrpSpPr>
        <p:grpSpPr>
          <a:xfrm>
            <a:off x="5800504" y="1665522"/>
            <a:ext cx="520467" cy="360918"/>
            <a:chOff x="1731146" y="1631100"/>
            <a:chExt cx="323911" cy="319596"/>
          </a:xfrm>
        </p:grpSpPr>
        <p:sp>
          <p:nvSpPr>
            <p:cNvPr id="160" name="Овал 159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757927" y="1648845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5.3</a:t>
              </a:r>
            </a:p>
          </p:txBody>
        </p:sp>
      </p:grpSp>
      <p:sp>
        <p:nvSpPr>
          <p:cNvPr id="162" name="Прямоугольник 161"/>
          <p:cNvSpPr/>
          <p:nvPr/>
        </p:nvSpPr>
        <p:spPr>
          <a:xfrm>
            <a:off x="1622718" y="1219370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3959966" y="3934812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Терапевт</a:t>
            </a:r>
          </a:p>
        </p:txBody>
      </p:sp>
      <p:sp>
        <p:nvSpPr>
          <p:cNvPr id="165" name="Прямоугольник 164"/>
          <p:cNvSpPr/>
          <p:nvPr/>
        </p:nvSpPr>
        <p:spPr>
          <a:xfrm>
            <a:off x="3354500" y="3188602"/>
            <a:ext cx="1661739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Осмотр, направление и запись к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проф. спец.,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бронирование сдачи анализов</a:t>
            </a:r>
          </a:p>
        </p:txBody>
      </p:sp>
      <p:sp>
        <p:nvSpPr>
          <p:cNvPr id="166" name="Прямоугольник 165"/>
          <p:cNvSpPr/>
          <p:nvPr/>
        </p:nvSpPr>
        <p:spPr>
          <a:xfrm>
            <a:off x="4701559" y="3888362"/>
            <a:ext cx="930221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Профильный специалист</a:t>
            </a:r>
          </a:p>
        </p:txBody>
      </p:sp>
      <p:grpSp>
        <p:nvGrpSpPr>
          <p:cNvPr id="167" name="Группа 203"/>
          <p:cNvGrpSpPr/>
          <p:nvPr/>
        </p:nvGrpSpPr>
        <p:grpSpPr>
          <a:xfrm>
            <a:off x="4080505" y="3623468"/>
            <a:ext cx="301841" cy="319596"/>
            <a:chOff x="1731146" y="1631100"/>
            <a:chExt cx="301841" cy="319596"/>
          </a:xfrm>
        </p:grpSpPr>
        <p:sp>
          <p:nvSpPr>
            <p:cNvPr id="168" name="Овал 167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70" name="Группа 206"/>
          <p:cNvGrpSpPr/>
          <p:nvPr/>
        </p:nvGrpSpPr>
        <p:grpSpPr>
          <a:xfrm>
            <a:off x="5007081" y="3626518"/>
            <a:ext cx="301841" cy="325522"/>
            <a:chOff x="1731146" y="1631100"/>
            <a:chExt cx="301841" cy="325522"/>
          </a:xfrm>
        </p:grpSpPr>
        <p:sp>
          <p:nvSpPr>
            <p:cNvPr id="171" name="Овал 170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757927" y="164884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74" name="Прямоугольник 173"/>
          <p:cNvSpPr/>
          <p:nvPr/>
        </p:nvSpPr>
        <p:spPr>
          <a:xfrm>
            <a:off x="4605790" y="4185752"/>
            <a:ext cx="10445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посещение</a:t>
            </a:r>
          </a:p>
        </p:txBody>
      </p:sp>
      <p:sp>
        <p:nvSpPr>
          <p:cNvPr id="175" name="Правая фигурная скобка 174"/>
          <p:cNvSpPr/>
          <p:nvPr/>
        </p:nvSpPr>
        <p:spPr>
          <a:xfrm rot="5400000">
            <a:off x="5091058" y="3830605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Правая фигурная скобка 175"/>
          <p:cNvSpPr/>
          <p:nvPr/>
        </p:nvSpPr>
        <p:spPr>
          <a:xfrm rot="5400000">
            <a:off x="4533639" y="1540450"/>
            <a:ext cx="109114" cy="5915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7" name="Группа 98"/>
          <p:cNvGrpSpPr/>
          <p:nvPr/>
        </p:nvGrpSpPr>
        <p:grpSpPr>
          <a:xfrm>
            <a:off x="2224578" y="3652547"/>
            <a:ext cx="318772" cy="319879"/>
            <a:chOff x="1731146" y="1630817"/>
            <a:chExt cx="301841" cy="319879"/>
          </a:xfrm>
        </p:grpSpPr>
        <p:sp>
          <p:nvSpPr>
            <p:cNvPr id="178" name="Овал 177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755888" y="1630817"/>
              <a:ext cx="26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80" name="Прямоугольник 179"/>
          <p:cNvSpPr/>
          <p:nvPr/>
        </p:nvSpPr>
        <p:spPr>
          <a:xfrm>
            <a:off x="1905651" y="4304012"/>
            <a:ext cx="980695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Единый 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Call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центр</a:t>
            </a:r>
          </a:p>
        </p:txBody>
      </p:sp>
      <p:sp>
        <p:nvSpPr>
          <p:cNvPr id="182" name="Прямоугольник 181"/>
          <p:cNvSpPr/>
          <p:nvPr/>
        </p:nvSpPr>
        <p:spPr>
          <a:xfrm>
            <a:off x="3759613" y="4183915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посещение</a:t>
            </a:r>
          </a:p>
        </p:txBody>
      </p:sp>
      <p:sp>
        <p:nvSpPr>
          <p:cNvPr id="183" name="Правая фигурная скобка 182"/>
          <p:cNvSpPr/>
          <p:nvPr/>
        </p:nvSpPr>
        <p:spPr>
          <a:xfrm rot="5400000">
            <a:off x="4249938" y="3792533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6" name="Рисунок 18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348" y="3248888"/>
            <a:ext cx="352284" cy="352284"/>
          </a:xfrm>
          <a:prstGeom prst="rect">
            <a:avLst/>
          </a:prstGeom>
        </p:spPr>
      </p:pic>
      <p:pic>
        <p:nvPicPr>
          <p:cNvPr id="187" name="Рисунок 18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96" y="3991643"/>
            <a:ext cx="367381" cy="367381"/>
          </a:xfrm>
          <a:prstGeom prst="rect">
            <a:avLst/>
          </a:prstGeom>
        </p:spPr>
      </p:pic>
      <p:sp>
        <p:nvSpPr>
          <p:cNvPr id="188" name="Прямоугольник 187"/>
          <p:cNvSpPr/>
          <p:nvPr/>
        </p:nvSpPr>
        <p:spPr>
          <a:xfrm>
            <a:off x="1318780" y="2906060"/>
            <a:ext cx="2267984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Мобильное приложение (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egov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медицинские информационные системы)</a:t>
            </a:r>
          </a:p>
        </p:txBody>
      </p:sp>
      <p:sp>
        <p:nvSpPr>
          <p:cNvPr id="189" name="Прямоугольник 188"/>
          <p:cNvSpPr/>
          <p:nvPr/>
        </p:nvSpPr>
        <p:spPr>
          <a:xfrm>
            <a:off x="1318780" y="3701949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</a:t>
            </a:r>
          </a:p>
        </p:txBody>
      </p:sp>
      <p:grpSp>
        <p:nvGrpSpPr>
          <p:cNvPr id="191" name="Группа 206"/>
          <p:cNvGrpSpPr/>
          <p:nvPr/>
        </p:nvGrpSpPr>
        <p:grpSpPr>
          <a:xfrm>
            <a:off x="5164219" y="1467606"/>
            <a:ext cx="301841" cy="319719"/>
            <a:chOff x="1731146" y="1631100"/>
            <a:chExt cx="301841" cy="319719"/>
          </a:xfrm>
        </p:grpSpPr>
        <p:sp>
          <p:nvSpPr>
            <p:cNvPr id="192" name="Овал 191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746290" y="1643042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194" name="Прямоугольник 193"/>
          <p:cNvSpPr/>
          <p:nvPr/>
        </p:nvSpPr>
        <p:spPr>
          <a:xfrm>
            <a:off x="4880723" y="840917"/>
            <a:ext cx="863101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диагностические исследования</a:t>
            </a:r>
          </a:p>
        </p:txBody>
      </p:sp>
      <p:sp>
        <p:nvSpPr>
          <p:cNvPr id="195" name="Прямоугольник 194"/>
          <p:cNvSpPr/>
          <p:nvPr/>
        </p:nvSpPr>
        <p:spPr>
          <a:xfrm>
            <a:off x="4980673" y="1739427"/>
            <a:ext cx="649870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Мед. сестра</a:t>
            </a:r>
          </a:p>
        </p:txBody>
      </p:sp>
      <p:sp>
        <p:nvSpPr>
          <p:cNvPr id="196" name="Правая фигурная скобка 195"/>
          <p:cNvSpPr/>
          <p:nvPr/>
        </p:nvSpPr>
        <p:spPr>
          <a:xfrm rot="5400000">
            <a:off x="5269591" y="1662120"/>
            <a:ext cx="59171" cy="5899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4735896" y="2030360"/>
            <a:ext cx="108473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4 посещение</a:t>
            </a:r>
          </a:p>
        </p:txBody>
      </p:sp>
      <p:cxnSp>
        <p:nvCxnSpPr>
          <p:cNvPr id="198" name="Прямая соединительная линия 197"/>
          <p:cNvCxnSpPr>
            <a:stCxn id="172" idx="3"/>
            <a:endCxn id="201" idx="1"/>
          </p:cNvCxnSpPr>
          <p:nvPr/>
        </p:nvCxnSpPr>
        <p:spPr>
          <a:xfrm flipV="1">
            <a:off x="5236721" y="3402575"/>
            <a:ext cx="433906" cy="3955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9" name="Группа 206"/>
          <p:cNvGrpSpPr/>
          <p:nvPr/>
        </p:nvGrpSpPr>
        <p:grpSpPr>
          <a:xfrm>
            <a:off x="5627595" y="3228647"/>
            <a:ext cx="520467" cy="360918"/>
            <a:chOff x="1731146" y="1631100"/>
            <a:chExt cx="323911" cy="319596"/>
          </a:xfrm>
        </p:grpSpPr>
        <p:sp>
          <p:nvSpPr>
            <p:cNvPr id="200" name="Овал 199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757927" y="1648845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3.1</a:t>
              </a:r>
            </a:p>
          </p:txBody>
        </p:sp>
      </p:grpSp>
      <p:cxnSp>
        <p:nvCxnSpPr>
          <p:cNvPr id="202" name="Прямая соединительная линия 201"/>
          <p:cNvCxnSpPr>
            <a:stCxn id="172" idx="3"/>
            <a:endCxn id="209" idx="1"/>
          </p:cNvCxnSpPr>
          <p:nvPr/>
        </p:nvCxnSpPr>
        <p:spPr>
          <a:xfrm>
            <a:off x="5236721" y="3798152"/>
            <a:ext cx="446063" cy="1678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Прямоугольник 203"/>
          <p:cNvSpPr/>
          <p:nvPr/>
        </p:nvSpPr>
        <p:spPr>
          <a:xfrm>
            <a:off x="6357401" y="3228647"/>
            <a:ext cx="1348705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посещение,</a:t>
            </a:r>
          </a:p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сдача анализов</a:t>
            </a:r>
          </a:p>
        </p:txBody>
      </p:sp>
      <p:sp>
        <p:nvSpPr>
          <p:cNvPr id="206" name="Прямоугольник 205"/>
          <p:cNvSpPr/>
          <p:nvPr/>
        </p:nvSpPr>
        <p:spPr>
          <a:xfrm>
            <a:off x="6109616" y="3669849"/>
            <a:ext cx="1808760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посещение, 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назначение, лечение, по итогам лечения точечный повторный прием пациента (при необходимости)</a:t>
            </a:r>
          </a:p>
        </p:txBody>
      </p:sp>
      <p:grpSp>
        <p:nvGrpSpPr>
          <p:cNvPr id="207" name="Группа 206"/>
          <p:cNvGrpSpPr/>
          <p:nvPr/>
        </p:nvGrpSpPr>
        <p:grpSpPr>
          <a:xfrm>
            <a:off x="5639752" y="3792031"/>
            <a:ext cx="520467" cy="360918"/>
            <a:chOff x="1731146" y="1631100"/>
            <a:chExt cx="323911" cy="319596"/>
          </a:xfrm>
        </p:grpSpPr>
        <p:sp>
          <p:nvSpPr>
            <p:cNvPr id="208" name="Овал 207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1757927" y="1648845"/>
              <a:ext cx="297130" cy="272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3.2</a:t>
              </a:r>
            </a:p>
          </p:txBody>
        </p:sp>
      </p:grpSp>
      <p:sp>
        <p:nvSpPr>
          <p:cNvPr id="213" name="Прямоугольник 212"/>
          <p:cNvSpPr/>
          <p:nvPr/>
        </p:nvSpPr>
        <p:spPr>
          <a:xfrm>
            <a:off x="4781663" y="3372432"/>
            <a:ext cx="788550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Осмотр</a:t>
            </a:r>
          </a:p>
        </p:txBody>
      </p:sp>
      <p:cxnSp>
        <p:nvCxnSpPr>
          <p:cNvPr id="216" name="Прямая соединительная линия 215"/>
          <p:cNvCxnSpPr>
            <a:endCxn id="149" idx="4"/>
          </p:cNvCxnSpPr>
          <p:nvPr/>
        </p:nvCxnSpPr>
        <p:spPr>
          <a:xfrm flipH="1" flipV="1">
            <a:off x="6048521" y="1092900"/>
            <a:ext cx="7895" cy="122486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>
            <a:off x="1965987" y="2330209"/>
            <a:ext cx="4079646" cy="928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единительная линия 218"/>
          <p:cNvCxnSpPr/>
          <p:nvPr/>
        </p:nvCxnSpPr>
        <p:spPr>
          <a:xfrm flipV="1">
            <a:off x="1956023" y="1808529"/>
            <a:ext cx="4968" cy="52168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Прямоугольник 220"/>
          <p:cNvSpPr/>
          <p:nvPr/>
        </p:nvSpPr>
        <p:spPr>
          <a:xfrm>
            <a:off x="4063156" y="2331562"/>
            <a:ext cx="31931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 посещение, 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результатами анализов, повторная, запись на прием</a:t>
            </a:r>
            <a:endParaRPr lang="ru-RU" sz="800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22" name="Прямоугольник 221"/>
          <p:cNvSpPr/>
          <p:nvPr/>
        </p:nvSpPr>
        <p:spPr>
          <a:xfrm>
            <a:off x="1747769" y="2343008"/>
            <a:ext cx="26140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9 посещение, </a:t>
            </a:r>
          </a:p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результатами анализов, осмотр терапевта</a:t>
            </a:r>
            <a:endParaRPr lang="ru-RU" sz="800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224" name="Группа 223"/>
          <p:cNvGrpSpPr/>
          <p:nvPr/>
        </p:nvGrpSpPr>
        <p:grpSpPr>
          <a:xfrm>
            <a:off x="1800127" y="1479794"/>
            <a:ext cx="318772" cy="319879"/>
            <a:chOff x="1731146" y="1630817"/>
            <a:chExt cx="301841" cy="319879"/>
          </a:xfrm>
        </p:grpSpPr>
        <p:sp>
          <p:nvSpPr>
            <p:cNvPr id="225" name="Овал 224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1755890" y="1630817"/>
              <a:ext cx="26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86" name="Прямоугольник 285"/>
          <p:cNvSpPr>
            <a:spLocks/>
          </p:cNvSpPr>
          <p:nvPr/>
        </p:nvSpPr>
        <p:spPr>
          <a:xfrm>
            <a:off x="210668" y="2060640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pic>
        <p:nvPicPr>
          <p:cNvPr id="287" name="Рисунок 28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95" y="3132008"/>
            <a:ext cx="898445" cy="1041077"/>
          </a:xfrm>
          <a:prstGeom prst="rect">
            <a:avLst/>
          </a:prstGeom>
          <a:effectLst/>
        </p:spPr>
      </p:pic>
      <p:sp>
        <p:nvSpPr>
          <p:cNvPr id="288" name="Прямоугольник 287"/>
          <p:cNvSpPr>
            <a:spLocks/>
          </p:cNvSpPr>
          <p:nvPr/>
        </p:nvSpPr>
        <p:spPr>
          <a:xfrm>
            <a:off x="200899" y="4145549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cxnSp>
        <p:nvCxnSpPr>
          <p:cNvPr id="289" name="Прямая соединительная линия 288"/>
          <p:cNvCxnSpPr/>
          <p:nvPr/>
        </p:nvCxnSpPr>
        <p:spPr>
          <a:xfrm>
            <a:off x="884757" y="608304"/>
            <a:ext cx="67675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0" name="Прямоугольник 289"/>
          <p:cNvSpPr/>
          <p:nvPr/>
        </p:nvSpPr>
        <p:spPr>
          <a:xfrm>
            <a:off x="58870" y="4922931"/>
            <a:ext cx="12133130" cy="1910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8053714" y="666494"/>
            <a:ext cx="4004285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Большое количество посещений 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8053714" y="954569"/>
            <a:ext cx="4004285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Ведение документации на бумаге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8053714" y="1247264"/>
            <a:ext cx="4004285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Неэффективное планирование времени пациента 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8053714" y="1783233"/>
            <a:ext cx="4004285" cy="50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Неэффективное расходование рабочего времени медицинского персонала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616787" y="4582970"/>
            <a:ext cx="5890961" cy="180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Посещение поликлиники  -   в среднем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посещения – сокращение в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раза</a:t>
            </a:r>
          </a:p>
        </p:txBody>
      </p:sp>
      <p:cxnSp>
        <p:nvCxnSpPr>
          <p:cNvPr id="128" name="Прямая соединительная линия 127"/>
          <p:cNvCxnSpPr/>
          <p:nvPr/>
        </p:nvCxnSpPr>
        <p:spPr>
          <a:xfrm>
            <a:off x="3254439" y="4399359"/>
            <a:ext cx="2615658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flipV="1">
            <a:off x="3734913" y="3800395"/>
            <a:ext cx="4968" cy="52168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Прямоугольник 229"/>
          <p:cNvSpPr/>
          <p:nvPr/>
        </p:nvSpPr>
        <p:spPr>
          <a:xfrm>
            <a:off x="2524154" y="5221978"/>
            <a:ext cx="1932343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Запуск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электронного паспорта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здоровья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 2018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</a:p>
          <a:p>
            <a:pPr algn="just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 - 50%,</a:t>
            </a:r>
          </a:p>
          <a:p>
            <a:pPr algn="just"/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2019г. – 100% </a:t>
            </a:r>
          </a:p>
        </p:txBody>
      </p:sp>
      <p:sp>
        <p:nvSpPr>
          <p:cNvPr id="231" name="Прямоугольник 230"/>
          <p:cNvSpPr/>
          <p:nvPr/>
        </p:nvSpPr>
        <p:spPr>
          <a:xfrm>
            <a:off x="4382346" y="5221978"/>
            <a:ext cx="44118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Внедрение оптимизированных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медицинских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 (сокращение визитов)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учетом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цифровизации</a:t>
            </a: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– 30%</a:t>
            </a:r>
          </a:p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2020г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Прямоугольник 232"/>
          <p:cNvSpPr/>
          <p:nvPr/>
        </p:nvSpPr>
        <p:spPr>
          <a:xfrm>
            <a:off x="8801210" y="5221978"/>
            <a:ext cx="195020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Ведение медицинской документации в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цифровом формате</a:t>
            </a:r>
            <a:endParaRPr lang="en-US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2020г.</a:t>
            </a:r>
          </a:p>
        </p:txBody>
      </p:sp>
      <p:sp>
        <p:nvSpPr>
          <p:cNvPr id="234" name="Прямоугольник 233"/>
          <p:cNvSpPr/>
          <p:nvPr/>
        </p:nvSpPr>
        <p:spPr>
          <a:xfrm>
            <a:off x="83829" y="5221978"/>
            <a:ext cx="2556033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Утверждение минимальных требований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МИС, в том числе по минимальной функциональности мобильных приложений.  </a:t>
            </a:r>
          </a:p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 2018г. 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Прямоугольник 234"/>
          <p:cNvSpPr>
            <a:spLocks/>
          </p:cNvSpPr>
          <p:nvPr/>
        </p:nvSpPr>
        <p:spPr>
          <a:xfrm>
            <a:off x="4299655" y="5003134"/>
            <a:ext cx="3394728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</a:p>
        </p:txBody>
      </p:sp>
      <p:sp>
        <p:nvSpPr>
          <p:cNvPr id="237" name="Прямоугольник 236"/>
          <p:cNvSpPr/>
          <p:nvPr/>
        </p:nvSpPr>
        <p:spPr>
          <a:xfrm>
            <a:off x="4376534" y="6302926"/>
            <a:ext cx="431508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9" name="Прямая соединительная линия 238"/>
          <p:cNvCxnSpPr/>
          <p:nvPr/>
        </p:nvCxnSpPr>
        <p:spPr>
          <a:xfrm>
            <a:off x="4375350" y="5308246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/>
          <p:nvPr/>
        </p:nvCxnSpPr>
        <p:spPr>
          <a:xfrm>
            <a:off x="78417" y="5308246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/>
          <p:cNvCxnSpPr/>
          <p:nvPr/>
        </p:nvCxnSpPr>
        <p:spPr>
          <a:xfrm>
            <a:off x="10637621" y="5308246"/>
            <a:ext cx="1" cy="15252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единительная линия 245"/>
          <p:cNvCxnSpPr/>
          <p:nvPr/>
        </p:nvCxnSpPr>
        <p:spPr>
          <a:xfrm>
            <a:off x="2529565" y="5308246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единительная линия 247"/>
          <p:cNvCxnSpPr/>
          <p:nvPr/>
        </p:nvCxnSpPr>
        <p:spPr>
          <a:xfrm>
            <a:off x="8794215" y="5308246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Прямоугольник 144"/>
          <p:cNvSpPr/>
          <p:nvPr/>
        </p:nvSpPr>
        <p:spPr>
          <a:xfrm>
            <a:off x="8053714" y="2508920"/>
            <a:ext cx="4004286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Запланированное посещение врача</a:t>
            </a:r>
            <a:endParaRPr lang="ru-RU" sz="11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8053714" y="2816466"/>
            <a:ext cx="4004285" cy="4121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посещений врача за счет электронных направлении и результатов анализов </a:t>
            </a:r>
          </a:p>
        </p:txBody>
      </p:sp>
      <p:sp>
        <p:nvSpPr>
          <p:cNvPr id="173" name="Прямоугольник 172"/>
          <p:cNvSpPr/>
          <p:nvPr/>
        </p:nvSpPr>
        <p:spPr>
          <a:xfrm>
            <a:off x="8053714" y="4239476"/>
            <a:ext cx="4004285" cy="3867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 всей информации о здоровье пациента в одном месте - Электронный паспорт здоровья </a:t>
            </a:r>
          </a:p>
        </p:txBody>
      </p:sp>
      <p:sp>
        <p:nvSpPr>
          <p:cNvPr id="185" name="Прямоугольник 184"/>
          <p:cNvSpPr/>
          <p:nvPr/>
        </p:nvSpPr>
        <p:spPr>
          <a:xfrm>
            <a:off x="8053714" y="4672970"/>
            <a:ext cx="4004285" cy="254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труда 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врачей и среднего мед. </a:t>
            </a:r>
            <a:r>
              <a:rPr lang="ru-RU" sz="1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персонала</a:t>
            </a:r>
            <a:endParaRPr lang="ru-RU" sz="11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Прямоугольник 189"/>
          <p:cNvSpPr/>
          <p:nvPr/>
        </p:nvSpPr>
        <p:spPr>
          <a:xfrm>
            <a:off x="8053714" y="3293433"/>
            <a:ext cx="4004286" cy="3764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Подтверждение получения лекарственных средств пациентом</a:t>
            </a:r>
          </a:p>
        </p:txBody>
      </p:sp>
      <p:sp>
        <p:nvSpPr>
          <p:cNvPr id="203" name="Прямоугольник 202"/>
          <p:cNvSpPr/>
          <p:nvPr/>
        </p:nvSpPr>
        <p:spPr>
          <a:xfrm>
            <a:off x="8053715" y="3727599"/>
            <a:ext cx="4004285" cy="46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взаимодействия врачей и среднего мед персонала путем использования технологий распознавания речи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10637622" y="5221978"/>
            <a:ext cx="14756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Голосовой ввод данных в МИС</a:t>
            </a:r>
            <a:endParaRPr lang="en-US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endParaRPr lang="ru-RU" sz="13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2018г.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0" y="6861579"/>
            <a:ext cx="105238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Регионы: </a:t>
            </a:r>
            <a:r>
              <a:rPr lang="kk-KZ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районов </a:t>
            </a:r>
            <a:r>
              <a:rPr lang="kk-KZ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kk-KZ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города</a:t>
            </a:r>
            <a:endParaRPr lang="ru-RU" sz="13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7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Прямоугольник 105"/>
          <p:cNvSpPr/>
          <p:nvPr/>
        </p:nvSpPr>
        <p:spPr>
          <a:xfrm>
            <a:off x="54824" y="4958152"/>
            <a:ext cx="12110938" cy="19105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5401865" y="5284931"/>
            <a:ext cx="400070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«Виртуальные школы здоровья».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Адресные уведомления для определенной группы граждан по профилактике осложнений и ведению ЗОЖ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 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</a:p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2019г.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50%, 2020г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84428" y="5318358"/>
            <a:ext cx="487137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Пилотные проекты по </a:t>
            </a:r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программам управления заболеваниями.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(Сахарный диабет, Артериальная гипертензия, болезни системы кровообращения)  </a:t>
            </a:r>
            <a:endParaRPr lang="ru-RU" sz="13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декабрь</a:t>
            </a:r>
            <a:r>
              <a:rPr lang="ru-RU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населения: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2018г. – 10%</a:t>
            </a:r>
          </a:p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2019г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 5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 </a:t>
            </a:r>
          </a:p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2020г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>
            <a:spLocks/>
          </p:cNvSpPr>
          <p:nvPr/>
        </p:nvSpPr>
        <p:spPr>
          <a:xfrm>
            <a:off x="4340863" y="4985670"/>
            <a:ext cx="3394728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>
            <a:off x="119625" y="5290782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5050739" y="5290782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>
            <a:endCxn id="141" idx="3"/>
          </p:cNvCxnSpPr>
          <p:nvPr/>
        </p:nvCxnSpPr>
        <p:spPr>
          <a:xfrm flipV="1">
            <a:off x="1759260" y="3562564"/>
            <a:ext cx="3588285" cy="86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87150" y="131762"/>
            <a:ext cx="485775" cy="365125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6569" y="122417"/>
            <a:ext cx="11163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ХРОНИЧЕСКИМИ ЗАБОЛЕВАНИЯМИ И РЕАБИЛИТАЦИЯ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884757" y="608304"/>
            <a:ext cx="974321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500"/>
          <a:stretch/>
        </p:blipFill>
        <p:spPr>
          <a:xfrm>
            <a:off x="0" y="-45769"/>
            <a:ext cx="993359" cy="720186"/>
          </a:xfrm>
          <a:prstGeom prst="rect">
            <a:avLst/>
          </a:prstGeom>
        </p:spPr>
      </p:pic>
      <p:sp>
        <p:nvSpPr>
          <p:cNvPr id="29" name="Правая фигурная скобка 28"/>
          <p:cNvSpPr/>
          <p:nvPr/>
        </p:nvSpPr>
        <p:spPr>
          <a:xfrm rot="5400000">
            <a:off x="4582927" y="-733438"/>
            <a:ext cx="112536" cy="61008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27232" y="2446020"/>
            <a:ext cx="3076483" cy="216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Посещение поликлиники  -   в среднем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посещений</a:t>
            </a:r>
          </a:p>
        </p:txBody>
      </p:sp>
      <p:cxnSp>
        <p:nvCxnSpPr>
          <p:cNvPr id="55" name="Прямая соединительная линия 54"/>
          <p:cNvCxnSpPr>
            <a:endCxn id="86" idx="3"/>
          </p:cNvCxnSpPr>
          <p:nvPr/>
        </p:nvCxnSpPr>
        <p:spPr>
          <a:xfrm flipV="1">
            <a:off x="1672192" y="1456863"/>
            <a:ext cx="5591038" cy="121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038160" y="673974"/>
            <a:ext cx="1166380" cy="95410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Состоит на учете с хроническим заболеванием (диабет, артериальная гипертензия, онкология)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391093" y="1075345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</a:t>
            </a:r>
          </a:p>
        </p:txBody>
      </p:sp>
      <p:grpSp>
        <p:nvGrpSpPr>
          <p:cNvPr id="68" name="Группа 203"/>
          <p:cNvGrpSpPr/>
          <p:nvPr/>
        </p:nvGrpSpPr>
        <p:grpSpPr>
          <a:xfrm>
            <a:off x="3420540" y="1292770"/>
            <a:ext cx="301841" cy="319596"/>
            <a:chOff x="1731146" y="1631100"/>
            <a:chExt cx="301841" cy="319596"/>
          </a:xfrm>
        </p:grpSpPr>
        <p:sp>
          <p:nvSpPr>
            <p:cNvPr id="69" name="Овал 68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75" name="Прямоугольник 74"/>
          <p:cNvSpPr/>
          <p:nvPr/>
        </p:nvSpPr>
        <p:spPr>
          <a:xfrm>
            <a:off x="3163753" y="804602"/>
            <a:ext cx="788550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Выдача рецепта на лекарство</a:t>
            </a:r>
          </a:p>
        </p:txBody>
      </p:sp>
      <p:grpSp>
        <p:nvGrpSpPr>
          <p:cNvPr id="76" name="Группа 206"/>
          <p:cNvGrpSpPr/>
          <p:nvPr/>
        </p:nvGrpSpPr>
        <p:grpSpPr>
          <a:xfrm>
            <a:off x="4207665" y="1292770"/>
            <a:ext cx="301841" cy="319596"/>
            <a:chOff x="1731146" y="1631100"/>
            <a:chExt cx="301841" cy="319596"/>
          </a:xfrm>
        </p:grpSpPr>
        <p:sp>
          <p:nvSpPr>
            <p:cNvPr id="77" name="Овал 76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743923" y="1642919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80" name="Группа 206"/>
          <p:cNvGrpSpPr/>
          <p:nvPr/>
        </p:nvGrpSpPr>
        <p:grpSpPr>
          <a:xfrm>
            <a:off x="6110538" y="1292770"/>
            <a:ext cx="301841" cy="325522"/>
            <a:chOff x="1731146" y="1631100"/>
            <a:chExt cx="301841" cy="325522"/>
          </a:xfrm>
        </p:grpSpPr>
        <p:sp>
          <p:nvSpPr>
            <p:cNvPr id="81" name="Овал 80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757927" y="164884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84" name="Группа 206"/>
          <p:cNvGrpSpPr/>
          <p:nvPr/>
        </p:nvGrpSpPr>
        <p:grpSpPr>
          <a:xfrm>
            <a:off x="7048783" y="1292770"/>
            <a:ext cx="301841" cy="319596"/>
            <a:chOff x="1731146" y="1631100"/>
            <a:chExt cx="301841" cy="319596"/>
          </a:xfrm>
        </p:grpSpPr>
        <p:sp>
          <p:nvSpPr>
            <p:cNvPr id="85" name="Овал 84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742734" y="1641304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</p:grpSp>
      <p:sp>
        <p:nvSpPr>
          <p:cNvPr id="88" name="Прямоугольник 87"/>
          <p:cNvSpPr/>
          <p:nvPr/>
        </p:nvSpPr>
        <p:spPr>
          <a:xfrm>
            <a:off x="3882014" y="714152"/>
            <a:ext cx="957760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Периодический осмотр пациента для контроля состояния </a:t>
            </a:r>
          </a:p>
        </p:txBody>
      </p:sp>
      <p:sp>
        <p:nvSpPr>
          <p:cNvPr id="90" name="Прямоугольник 89"/>
          <p:cNvSpPr/>
          <p:nvPr/>
        </p:nvSpPr>
        <p:spPr>
          <a:xfrm>
            <a:off x="6791969" y="715249"/>
            <a:ext cx="827991" cy="58477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Актуализация сведений о диспансерном больном 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3032610" y="1846201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посещение</a:t>
            </a:r>
          </a:p>
        </p:txBody>
      </p:sp>
      <p:sp>
        <p:nvSpPr>
          <p:cNvPr id="92" name="Правая фигурная скобка 91"/>
          <p:cNvSpPr/>
          <p:nvPr/>
        </p:nvSpPr>
        <p:spPr>
          <a:xfrm rot="5400000">
            <a:off x="3519425" y="1442870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211681" y="1590222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Медсестра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3802621" y="1858597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 посещение</a:t>
            </a:r>
          </a:p>
        </p:txBody>
      </p:sp>
      <p:sp>
        <p:nvSpPr>
          <p:cNvPr id="95" name="Правая фигурная скобка 94"/>
          <p:cNvSpPr/>
          <p:nvPr/>
        </p:nvSpPr>
        <p:spPr>
          <a:xfrm rot="5400000">
            <a:off x="4293417" y="1455440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981382" y="1573206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Врач 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5702223" y="1864498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 посещение</a:t>
            </a:r>
          </a:p>
        </p:txBody>
      </p:sp>
      <p:sp>
        <p:nvSpPr>
          <p:cNvPr id="98" name="Правая фигурная скобка 97"/>
          <p:cNvSpPr/>
          <p:nvPr/>
        </p:nvSpPr>
        <p:spPr>
          <a:xfrm rot="5400000">
            <a:off x="5168423" y="1485767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915019" y="1596169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Медсестра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6653636" y="1857929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посещение</a:t>
            </a:r>
          </a:p>
        </p:txBody>
      </p:sp>
      <p:sp>
        <p:nvSpPr>
          <p:cNvPr id="101" name="Правая фигурная скобка 100"/>
          <p:cNvSpPr/>
          <p:nvPr/>
        </p:nvSpPr>
        <p:spPr>
          <a:xfrm rot="5400000">
            <a:off x="7145732" y="1454772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853915" y="1616072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Медсестра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-78520" y="2802975"/>
            <a:ext cx="1821130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БУДЕТ»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-2966616" y="684955"/>
            <a:ext cx="7571933" cy="307777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«КАК ЕСТЬ»</a:t>
            </a:r>
          </a:p>
        </p:txBody>
      </p:sp>
      <p:sp>
        <p:nvSpPr>
          <p:cNvPr id="105" name="Правая фигурная скобка 104"/>
          <p:cNvSpPr/>
          <p:nvPr/>
        </p:nvSpPr>
        <p:spPr>
          <a:xfrm>
            <a:off x="7814215" y="792470"/>
            <a:ext cx="121488" cy="3880369"/>
          </a:xfrm>
          <a:prstGeom prst="rightBrace">
            <a:avLst>
              <a:gd name="adj1" fmla="val 8333"/>
              <a:gd name="adj2" fmla="val 425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авая фигурная скобка 111"/>
          <p:cNvSpPr/>
          <p:nvPr/>
        </p:nvSpPr>
        <p:spPr>
          <a:xfrm rot="5400000">
            <a:off x="4667280" y="1427421"/>
            <a:ext cx="112746" cy="61122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1411185" y="3198837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Обращение</a:t>
            </a:r>
          </a:p>
        </p:txBody>
      </p:sp>
      <p:grpSp>
        <p:nvGrpSpPr>
          <p:cNvPr id="131" name="Группа 203"/>
          <p:cNvGrpSpPr/>
          <p:nvPr/>
        </p:nvGrpSpPr>
        <p:grpSpPr>
          <a:xfrm>
            <a:off x="3865211" y="3398550"/>
            <a:ext cx="301841" cy="319596"/>
            <a:chOff x="1731146" y="1631100"/>
            <a:chExt cx="301841" cy="319596"/>
          </a:xfrm>
        </p:grpSpPr>
        <p:sp>
          <p:nvSpPr>
            <p:cNvPr id="132" name="Овал 131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741429" y="164122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38" name="Прямоугольник 137"/>
          <p:cNvSpPr/>
          <p:nvPr/>
        </p:nvSpPr>
        <p:spPr>
          <a:xfrm>
            <a:off x="3498745" y="2934802"/>
            <a:ext cx="1034772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Единоразовая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выдача рецепта на лекарство</a:t>
            </a:r>
          </a:p>
        </p:txBody>
      </p:sp>
      <p:grpSp>
        <p:nvGrpSpPr>
          <p:cNvPr id="139" name="Группа 206"/>
          <p:cNvGrpSpPr/>
          <p:nvPr/>
        </p:nvGrpSpPr>
        <p:grpSpPr>
          <a:xfrm>
            <a:off x="5117905" y="3390930"/>
            <a:ext cx="301841" cy="325522"/>
            <a:chOff x="1731146" y="1631100"/>
            <a:chExt cx="301841" cy="325522"/>
          </a:xfrm>
        </p:grpSpPr>
        <p:sp>
          <p:nvSpPr>
            <p:cNvPr id="140" name="Овал 139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757927" y="164884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sp>
        <p:nvSpPr>
          <p:cNvPr id="151" name="Прямоугольник 150"/>
          <p:cNvSpPr/>
          <p:nvPr/>
        </p:nvSpPr>
        <p:spPr>
          <a:xfrm>
            <a:off x="4615065" y="2923234"/>
            <a:ext cx="1361105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Осмотр пациент только при критическом состояний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3506866" y="3926084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посещение</a:t>
            </a:r>
          </a:p>
        </p:txBody>
      </p:sp>
      <p:sp>
        <p:nvSpPr>
          <p:cNvPr id="155" name="Правая фигурная скобка 154"/>
          <p:cNvSpPr/>
          <p:nvPr/>
        </p:nvSpPr>
        <p:spPr>
          <a:xfrm rot="5400000">
            <a:off x="3982909" y="3565921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3650009" y="3693753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Медсестра</a:t>
            </a:r>
          </a:p>
        </p:txBody>
      </p:sp>
      <p:sp>
        <p:nvSpPr>
          <p:cNvPr id="157" name="Прямоугольник 156"/>
          <p:cNvSpPr/>
          <p:nvPr/>
        </p:nvSpPr>
        <p:spPr>
          <a:xfrm>
            <a:off x="4733792" y="3897977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2 посещение</a:t>
            </a:r>
          </a:p>
        </p:txBody>
      </p:sp>
      <p:sp>
        <p:nvSpPr>
          <p:cNvPr id="158" name="Правая фигурная скобка 157"/>
          <p:cNvSpPr/>
          <p:nvPr/>
        </p:nvSpPr>
        <p:spPr>
          <a:xfrm rot="5400000">
            <a:off x="5224588" y="3537814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4891688" y="3664053"/>
            <a:ext cx="716864" cy="21544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Врач</a:t>
            </a:r>
          </a:p>
        </p:txBody>
      </p:sp>
      <p:grpSp>
        <p:nvGrpSpPr>
          <p:cNvPr id="170" name="Группа 98"/>
          <p:cNvGrpSpPr/>
          <p:nvPr/>
        </p:nvGrpSpPr>
        <p:grpSpPr>
          <a:xfrm>
            <a:off x="1618134" y="3407448"/>
            <a:ext cx="318772" cy="319879"/>
            <a:chOff x="1731146" y="1630817"/>
            <a:chExt cx="301841" cy="319879"/>
          </a:xfrm>
        </p:grpSpPr>
        <p:sp>
          <p:nvSpPr>
            <p:cNvPr id="171" name="Овал 170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755888" y="1630817"/>
              <a:ext cx="26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73" name="TextBox 172"/>
          <p:cNvSpPr txBox="1"/>
          <p:nvPr/>
        </p:nvSpPr>
        <p:spPr>
          <a:xfrm>
            <a:off x="3241880" y="4590024"/>
            <a:ext cx="3036408" cy="216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Посещение поликлиники  -   в среднем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посещения</a:t>
            </a:r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899" y="964405"/>
            <a:ext cx="898445" cy="1041077"/>
          </a:xfrm>
          <a:prstGeom prst="rect">
            <a:avLst/>
          </a:prstGeom>
          <a:effectLst/>
        </p:spPr>
      </p:pic>
      <p:sp>
        <p:nvSpPr>
          <p:cNvPr id="177" name="Прямоугольник 176"/>
          <p:cNvSpPr>
            <a:spLocks/>
          </p:cNvSpPr>
          <p:nvPr/>
        </p:nvSpPr>
        <p:spPr>
          <a:xfrm>
            <a:off x="222003" y="1977946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pic>
        <p:nvPicPr>
          <p:cNvPr id="178" name="Рисунок 17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899" y="3087645"/>
            <a:ext cx="898445" cy="1041077"/>
          </a:xfrm>
          <a:prstGeom prst="rect">
            <a:avLst/>
          </a:prstGeom>
          <a:effectLst/>
        </p:spPr>
      </p:pic>
      <p:sp>
        <p:nvSpPr>
          <p:cNvPr id="179" name="Прямоугольник 178"/>
          <p:cNvSpPr>
            <a:spLocks/>
          </p:cNvSpPr>
          <p:nvPr/>
        </p:nvSpPr>
        <p:spPr>
          <a:xfrm>
            <a:off x="222003" y="4101186"/>
            <a:ext cx="1241394" cy="276999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sp>
        <p:nvSpPr>
          <p:cNvPr id="198" name="Прямоугольник 197"/>
          <p:cNvSpPr/>
          <p:nvPr/>
        </p:nvSpPr>
        <p:spPr>
          <a:xfrm>
            <a:off x="2027337" y="2921592"/>
            <a:ext cx="1532737" cy="707886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Состоит на учете с хроническим заболеванием (диабет, артериальная гипертензия, онкология)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9" name="Рисунок 19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441" y="2795176"/>
            <a:ext cx="352284" cy="352284"/>
          </a:xfrm>
          <a:prstGeom prst="rect">
            <a:avLst/>
          </a:prstGeom>
        </p:spPr>
      </p:pic>
      <p:sp>
        <p:nvSpPr>
          <p:cNvPr id="200" name="Прямоугольник 199"/>
          <p:cNvSpPr/>
          <p:nvPr/>
        </p:nvSpPr>
        <p:spPr>
          <a:xfrm>
            <a:off x="966463" y="2344652"/>
            <a:ext cx="1657706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Мобильное приложение (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egov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медицинские информационные системы)</a:t>
            </a:r>
          </a:p>
        </p:txBody>
      </p:sp>
      <p:sp>
        <p:nvSpPr>
          <p:cNvPr id="206" name="Прямоугольник 205"/>
          <p:cNvSpPr/>
          <p:nvPr/>
        </p:nvSpPr>
        <p:spPr>
          <a:xfrm>
            <a:off x="5799424" y="750427"/>
            <a:ext cx="939845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Выдача рецепта на лекарство на следующий месяц</a:t>
            </a:r>
          </a:p>
        </p:txBody>
      </p:sp>
      <p:cxnSp>
        <p:nvCxnSpPr>
          <p:cNvPr id="208" name="Прямая соединительная линия 207"/>
          <p:cNvCxnSpPr/>
          <p:nvPr/>
        </p:nvCxnSpPr>
        <p:spPr>
          <a:xfrm>
            <a:off x="1745118" y="2198349"/>
            <a:ext cx="5944492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flipV="1">
            <a:off x="1754264" y="1560732"/>
            <a:ext cx="0" cy="65559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 flipH="1" flipV="1">
            <a:off x="7670775" y="1438926"/>
            <a:ext cx="12096" cy="73385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>
            <a:off x="7278423" y="1452754"/>
            <a:ext cx="41545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Группа 107"/>
          <p:cNvGrpSpPr/>
          <p:nvPr/>
        </p:nvGrpSpPr>
        <p:grpSpPr>
          <a:xfrm>
            <a:off x="1588780" y="1292770"/>
            <a:ext cx="318772" cy="319879"/>
            <a:chOff x="1731146" y="1630817"/>
            <a:chExt cx="301841" cy="319879"/>
          </a:xfrm>
        </p:grpSpPr>
        <p:sp>
          <p:nvSpPr>
            <p:cNvPr id="109" name="Овал 108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755890" y="1630817"/>
              <a:ext cx="2640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cxnSp>
        <p:nvCxnSpPr>
          <p:cNvPr id="225" name="Прямая соединительная линия 224"/>
          <p:cNvCxnSpPr/>
          <p:nvPr/>
        </p:nvCxnSpPr>
        <p:spPr>
          <a:xfrm>
            <a:off x="1775362" y="4148771"/>
            <a:ext cx="4114413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/>
          <p:nvPr/>
        </p:nvCxnSpPr>
        <p:spPr>
          <a:xfrm flipV="1">
            <a:off x="1784508" y="3709568"/>
            <a:ext cx="0" cy="43920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 flipV="1">
            <a:off x="5879220" y="3551909"/>
            <a:ext cx="1" cy="596099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>
            <a:off x="5422784" y="3569771"/>
            <a:ext cx="41545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Прямоугольник 232"/>
          <p:cNvSpPr/>
          <p:nvPr/>
        </p:nvSpPr>
        <p:spPr>
          <a:xfrm>
            <a:off x="1731391" y="4169343"/>
            <a:ext cx="60205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Без посещений – онлайн продление рецептов, онлайн передача данных о  состояний здоровья, актуализация сведений о диспансерном больном  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8053714" y="803906"/>
            <a:ext cx="4004285" cy="25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Большое количество посещений 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8053714" y="1097254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Посещения для получения бумажных рецептов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8053714" y="1568598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актуальной информации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состояний здоровья пациента</a:t>
            </a:r>
          </a:p>
        </p:txBody>
      </p:sp>
      <p:sp>
        <p:nvSpPr>
          <p:cNvPr id="114" name="Прямоугольник 113"/>
          <p:cNvSpPr/>
          <p:nvPr/>
        </p:nvSpPr>
        <p:spPr>
          <a:xfrm>
            <a:off x="8053714" y="2059208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пациента нет доступа к информации для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самоконтроля </a:t>
            </a:r>
            <a:endParaRPr lang="ru-R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8053714" y="2567471"/>
            <a:ext cx="4004286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Автоматическое формирование списков больных с </a:t>
            </a:r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хроническими заболеваниями </a:t>
            </a:r>
            <a:endParaRPr lang="ru-RU" sz="1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8053714" y="3045281"/>
            <a:ext cx="4004285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продление рецептов </a:t>
            </a:r>
          </a:p>
        </p:txBody>
      </p:sp>
      <p:sp>
        <p:nvSpPr>
          <p:cNvPr id="117" name="Прямоугольник 116"/>
          <p:cNvSpPr/>
          <p:nvPr/>
        </p:nvSpPr>
        <p:spPr>
          <a:xfrm>
            <a:off x="8053714" y="3311090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 передача данных о состояний здоровья пациентов 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8053714" y="3786680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посещений пациента в среднем в 2 раза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8053714" y="4260499"/>
            <a:ext cx="4004285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труда </a:t>
            </a:r>
            <a:r>
              <a:rPr lang="ru-RU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врачей и среднего мед. персонала</a:t>
            </a:r>
          </a:p>
        </p:txBody>
      </p:sp>
      <p:grpSp>
        <p:nvGrpSpPr>
          <p:cNvPr id="120" name="Группа 206"/>
          <p:cNvGrpSpPr/>
          <p:nvPr/>
        </p:nvGrpSpPr>
        <p:grpSpPr>
          <a:xfrm>
            <a:off x="5055805" y="1292770"/>
            <a:ext cx="301841" cy="325522"/>
            <a:chOff x="1731146" y="1631100"/>
            <a:chExt cx="301841" cy="325522"/>
          </a:xfrm>
        </p:grpSpPr>
        <p:sp>
          <p:nvSpPr>
            <p:cNvPr id="121" name="Овал 120"/>
            <p:cNvSpPr/>
            <p:nvPr/>
          </p:nvSpPr>
          <p:spPr>
            <a:xfrm>
              <a:off x="1731146" y="1631100"/>
              <a:ext cx="301841" cy="3195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757927" y="1648845"/>
              <a:ext cx="20285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23" name="Прямоугольник 122"/>
          <p:cNvSpPr/>
          <p:nvPr/>
        </p:nvSpPr>
        <p:spPr>
          <a:xfrm>
            <a:off x="4647490" y="1864498"/>
            <a:ext cx="102197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 посещение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4860286" y="1534614"/>
            <a:ext cx="716864" cy="338554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Профильный специалист</a:t>
            </a:r>
          </a:p>
        </p:txBody>
      </p:sp>
      <p:sp>
        <p:nvSpPr>
          <p:cNvPr id="125" name="Прямоугольник 124"/>
          <p:cNvSpPr/>
          <p:nvPr/>
        </p:nvSpPr>
        <p:spPr>
          <a:xfrm>
            <a:off x="4793289" y="781438"/>
            <a:ext cx="925169" cy="461665"/>
          </a:xfrm>
          <a:prstGeom prst="rect">
            <a:avLst/>
          </a:prstGeom>
        </p:spPr>
        <p:txBody>
          <a:bodyPr wrap="square" lIns="28519" rIns="28519" anchor="ctr" anchorCtr="0">
            <a:spAutoFit/>
          </a:bodyPr>
          <a:lstStyle/>
          <a:p>
            <a:pPr algn="ctr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Сдача анализов, прием проф. спец.</a:t>
            </a:r>
          </a:p>
        </p:txBody>
      </p:sp>
      <p:sp>
        <p:nvSpPr>
          <p:cNvPr id="129" name="Правая фигурная скобка 128"/>
          <p:cNvSpPr/>
          <p:nvPr/>
        </p:nvSpPr>
        <p:spPr>
          <a:xfrm rot="5400000">
            <a:off x="6203171" y="1455440"/>
            <a:ext cx="109114" cy="7005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ртинки по запросу пожилой человек с телефоно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016" y="2932530"/>
            <a:ext cx="1617493" cy="11118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8" name="Прямая соединительная линия 127"/>
          <p:cNvCxnSpPr/>
          <p:nvPr/>
        </p:nvCxnSpPr>
        <p:spPr>
          <a:xfrm>
            <a:off x="12057999" y="5262669"/>
            <a:ext cx="0" cy="15372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6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197525" y="1078541"/>
            <a:ext cx="11797528" cy="2191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265544" y="3372678"/>
            <a:ext cx="5279254" cy="3348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942627" y="3367814"/>
            <a:ext cx="6052425" cy="3348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2288" y="1619906"/>
            <a:ext cx="11317261" cy="596539"/>
          </a:xfrm>
          <a:prstGeom prst="round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 ПАЦИЕНТА И ВРАЧА К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ЭЛЕКТРОННОМУ ПАСПОРТУ ЗДОРОВЬЯ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416739" y="131762"/>
            <a:ext cx="672315" cy="365125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35585" y="2732131"/>
            <a:ext cx="11317312" cy="395054"/>
          </a:xfrm>
          <a:prstGeom prst="round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ИНТЕГРАЦИОННАЯ ПЛАТФОРМА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6"/>
          <a:stretch/>
        </p:blipFill>
        <p:spPr>
          <a:xfrm>
            <a:off x="305803" y="4236872"/>
            <a:ext cx="583203" cy="49248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80917" y="5915946"/>
            <a:ext cx="58920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управления заболеваниями (удаленный мониторинг пациента с сахарным диабетом, удаленный мониторинг пациентов с БСН) </a:t>
            </a: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6198" y="1671757"/>
            <a:ext cx="35828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 пациентов о необходимости прохождения скрининга и проф. осмотра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80918" y="5196907"/>
            <a:ext cx="5627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Мобильные сервисы (мобильные приложения </a:t>
            </a:r>
            <a:r>
              <a:rPr lang="en-US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Dmed, </a:t>
            </a:r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уход за ребенком, патронажная медсестра, рейтинг медицинских организаций)</a:t>
            </a: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93044" y="5196907"/>
            <a:ext cx="42394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Поликлиника 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86029" y="5552792"/>
            <a:ext cx="41760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Скорая помощь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68579" y="1681257"/>
            <a:ext cx="3639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Электронные рецепты, результаты анализов, диагнозы, рекомендации)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82014" y="5983983"/>
            <a:ext cx="34855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Стационарное лечение  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80918" y="4718629"/>
            <a:ext cx="58920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(анализ данных с помощью машинного обучения: мобильное приложение «Онкоскрин») </a:t>
            </a:r>
            <a:endParaRPr lang="ru-RU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97404" y="4359419"/>
            <a:ext cx="46646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ИНФОРМАЦИОННЫЕ СИСТЕМЫ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ЦИФРОВИЗАЦИЯ ЭКОСИСТЕМЫ ЗДОРОВЬЯ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2" name="Рисунок 61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61"/>
          <a:stretch/>
        </p:blipFill>
        <p:spPr>
          <a:xfrm>
            <a:off x="6154692" y="4019751"/>
            <a:ext cx="695453" cy="598358"/>
          </a:xfrm>
          <a:prstGeom prst="rect">
            <a:avLst/>
          </a:prstGeom>
        </p:spPr>
      </p:pic>
      <p:sp>
        <p:nvSpPr>
          <p:cNvPr id="63" name="Прямоугольник 62"/>
          <p:cNvSpPr/>
          <p:nvPr/>
        </p:nvSpPr>
        <p:spPr>
          <a:xfrm>
            <a:off x="6731008" y="4120217"/>
            <a:ext cx="32352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МОБИЛЬНЫЕ ПРИЛОЖЕНИЯ</a:t>
            </a:r>
          </a:p>
        </p:txBody>
      </p:sp>
      <p:sp>
        <p:nvSpPr>
          <p:cNvPr id="75" name="Двойная стрелка влево/вправо 74"/>
          <p:cNvSpPr/>
          <p:nvPr/>
        </p:nvSpPr>
        <p:spPr>
          <a:xfrm rot="5400000">
            <a:off x="8729210" y="2762939"/>
            <a:ext cx="781103" cy="906103"/>
          </a:xfrm>
          <a:prstGeom prst="leftRightArrow">
            <a:avLst>
              <a:gd name="adj1" fmla="val 50000"/>
              <a:gd name="adj2" fmla="val 35283"/>
            </a:avLst>
          </a:prstGeom>
          <a:solidFill>
            <a:srgbClr val="5B9BD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35585" y="2276288"/>
            <a:ext cx="11303964" cy="396000"/>
          </a:xfrm>
          <a:prstGeom prst="round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ЕДИНОЕ ХРАНИЛИЩЕ ДАННЫХ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35586" y="1204728"/>
            <a:ext cx="11303964" cy="356671"/>
          </a:xfrm>
          <a:prstGeom prst="round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ИСКУССТВЕННЫЙ ИНТЕЛЛЕКТ</a:t>
            </a:r>
          </a:p>
        </p:txBody>
      </p:sp>
      <p:sp>
        <p:nvSpPr>
          <p:cNvPr id="80" name="Двойная стрелка влево/вправо 79"/>
          <p:cNvSpPr/>
          <p:nvPr/>
        </p:nvSpPr>
        <p:spPr>
          <a:xfrm rot="5400000">
            <a:off x="2430379" y="2762939"/>
            <a:ext cx="781103" cy="906103"/>
          </a:xfrm>
          <a:prstGeom prst="leftRightArrow">
            <a:avLst>
              <a:gd name="adj1" fmla="val 50000"/>
              <a:gd name="adj2" fmla="val 35283"/>
            </a:avLst>
          </a:prstGeom>
          <a:solidFill>
            <a:srgbClr val="5B9BD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24083" y="136801"/>
            <a:ext cx="823004" cy="685095"/>
            <a:chOff x="24083" y="231019"/>
            <a:chExt cx="823004" cy="685095"/>
          </a:xfrm>
        </p:grpSpPr>
        <p:pic>
          <p:nvPicPr>
            <p:cNvPr id="50" name="Рисунок 49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7"/>
            <a:stretch/>
          </p:blipFill>
          <p:spPr>
            <a:xfrm>
              <a:off x="24083" y="231019"/>
              <a:ext cx="823004" cy="685095"/>
            </a:xfrm>
            <a:prstGeom prst="rect">
              <a:avLst/>
            </a:prstGeom>
          </p:spPr>
        </p:pic>
        <p:sp>
          <p:nvSpPr>
            <p:cNvPr id="52" name="Овал 51"/>
            <p:cNvSpPr/>
            <p:nvPr/>
          </p:nvSpPr>
          <p:spPr>
            <a:xfrm>
              <a:off x="265544" y="370689"/>
              <a:ext cx="404839" cy="40483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3" name="Рисунок 52"/>
            <p:cNvPicPr>
              <a:picLocks noChangeAspect="1"/>
            </p:cNvPicPr>
            <p:nvPr/>
          </p:nvPicPr>
          <p:blipFill rotWithShape="1">
            <a:blip r:embed="rId6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405"/>
            <a:stretch/>
          </p:blipFill>
          <p:spPr>
            <a:xfrm>
              <a:off x="224199" y="338106"/>
              <a:ext cx="466702" cy="394807"/>
            </a:xfrm>
            <a:prstGeom prst="rect">
              <a:avLst/>
            </a:prstGeom>
          </p:spPr>
        </p:pic>
        <p:pic>
          <p:nvPicPr>
            <p:cNvPr id="55" name="Рисунок 54"/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819" t="28046" r="38961" b="63581"/>
            <a:stretch/>
          </p:blipFill>
          <p:spPr>
            <a:xfrm>
              <a:off x="422288" y="437819"/>
              <a:ext cx="69510" cy="26195"/>
            </a:xfrm>
            <a:prstGeom prst="rect">
              <a:avLst/>
            </a:prstGeom>
          </p:spPr>
        </p:pic>
      </p:grpSp>
      <p:sp>
        <p:nvSpPr>
          <p:cNvPr id="68" name="Прямоугольник 67"/>
          <p:cNvSpPr/>
          <p:nvPr/>
        </p:nvSpPr>
        <p:spPr>
          <a:xfrm>
            <a:off x="265545" y="3657622"/>
            <a:ext cx="52792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942626" y="3657621"/>
            <a:ext cx="603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НАСЕЛЕНИЕ РЕСПУБЛИКИ КАЗАХСТАН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2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>
          <a:xfrm>
            <a:off x="56481" y="5081344"/>
            <a:ext cx="5572794" cy="16843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Оперативный доступ к важным данным пациента для врачей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Электронная история заболеваний о каждом пациенте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Машинное обучение и искусственный интеллект на основе собранных данных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Полный отказ от бумажных амбулаторных карт и историй болезни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solidFill>
                  <a:srgbClr val="0070C0"/>
                </a:solidFill>
              </a:rPr>
              <a:t>Единое хранилище данных лабораторных и радиологических исследований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1487150" y="0"/>
            <a:ext cx="485775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344108" y="131762"/>
            <a:ext cx="616752" cy="365125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ПАСПОРТ ЗДОРОВЬЯ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93"/>
          <a:stretch/>
        </p:blipFill>
        <p:spPr>
          <a:xfrm>
            <a:off x="56482" y="131762"/>
            <a:ext cx="886191" cy="738255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0" y="693942"/>
            <a:ext cx="4753685" cy="4186187"/>
            <a:chOff x="499577" y="1060023"/>
            <a:chExt cx="5623673" cy="482029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77" y="1060023"/>
              <a:ext cx="5623673" cy="4820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2990819" y="2277672"/>
              <a:ext cx="982702" cy="6024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b="1" dirty="0" smtClean="0"/>
                <a:t>Общие </a:t>
              </a:r>
            </a:p>
            <a:p>
              <a:pPr algn="ctr"/>
              <a:r>
                <a:rPr lang="ru-RU" sz="1400" b="1" dirty="0" smtClean="0"/>
                <a:t>данные </a:t>
              </a:r>
              <a:endParaRPr lang="ru-RU" sz="14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78137" y="3204370"/>
              <a:ext cx="2224415" cy="531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/>
                <a:t>Диагнозы поставленные  лечащим врачом</a:t>
              </a:r>
              <a:endParaRPr lang="ru-RU" sz="12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730353" y="3855330"/>
              <a:ext cx="3719983" cy="850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Система управления качеством медицинских услуг, платежные системы </a:t>
              </a:r>
              <a:endParaRPr lang="ru-RU" sz="14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7559" y="4767127"/>
              <a:ext cx="4456975" cy="602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Аналитические системы, медицинская статистика, большие данные</a:t>
              </a:r>
              <a:endParaRPr lang="ru-RU" sz="1400" b="1" dirty="0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527885" y="4596862"/>
            <a:ext cx="44382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ПАСПОРТ ЗДОРОВЬЯ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6"/>
          <a:stretch/>
        </p:blipFill>
        <p:spPr bwMode="auto">
          <a:xfrm>
            <a:off x="5321894" y="809520"/>
            <a:ext cx="6651031" cy="41827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3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48571" y="2898517"/>
            <a:ext cx="1152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48573" y="1114537"/>
            <a:ext cx="1152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48571" y="4748189"/>
            <a:ext cx="1152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1335408" y="0"/>
            <a:ext cx="637518" cy="6286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1335408" y="20346"/>
            <a:ext cx="621753" cy="608304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6" name="Овал 35"/>
          <p:cNvSpPr/>
          <p:nvPr/>
        </p:nvSpPr>
        <p:spPr>
          <a:xfrm>
            <a:off x="426209" y="1670265"/>
            <a:ext cx="448574" cy="423653"/>
          </a:xfrm>
          <a:prstGeom prst="ellipse">
            <a:avLst/>
          </a:prstGeom>
          <a:solidFill>
            <a:srgbClr val="00B0F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Прямоугольник 38"/>
          <p:cNvSpPr>
            <a:spLocks/>
          </p:cNvSpPr>
          <p:nvPr/>
        </p:nvSpPr>
        <p:spPr>
          <a:xfrm>
            <a:off x="968701" y="1613004"/>
            <a:ext cx="1598143" cy="553998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 к сети интернет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428346" y="1109825"/>
            <a:ext cx="4317011" cy="1705137"/>
            <a:chOff x="711695" y="2053226"/>
            <a:chExt cx="2792641" cy="1359275"/>
          </a:xfrm>
        </p:grpSpPr>
        <p:graphicFrame>
          <p:nvGraphicFramePr>
            <p:cNvPr id="53" name="Диаграмма 52"/>
            <p:cNvGraphicFramePr/>
            <p:nvPr>
              <p:extLst>
                <p:ext uri="{D42A27DB-BD31-4B8C-83A1-F6EECF244321}">
                  <p14:modId xmlns:p14="http://schemas.microsoft.com/office/powerpoint/2010/main" val="1162259882"/>
                </p:ext>
              </p:extLst>
            </p:nvPr>
          </p:nvGraphicFramePr>
          <p:xfrm>
            <a:off x="711695" y="2053226"/>
            <a:ext cx="1829856" cy="1359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4" name="Группа 3"/>
            <p:cNvGrpSpPr/>
            <p:nvPr/>
          </p:nvGrpSpPr>
          <p:grpSpPr>
            <a:xfrm>
              <a:off x="1344582" y="2160090"/>
              <a:ext cx="2159754" cy="1140705"/>
              <a:chOff x="1344582" y="2160090"/>
              <a:chExt cx="2159754" cy="1140705"/>
            </a:xfrm>
          </p:grpSpPr>
          <p:sp>
            <p:nvSpPr>
              <p:cNvPr id="62" name="Прямоугольник 61"/>
              <p:cNvSpPr/>
              <p:nvPr/>
            </p:nvSpPr>
            <p:spPr>
              <a:xfrm>
                <a:off x="2278985" y="2160090"/>
                <a:ext cx="1225351" cy="423227"/>
              </a:xfrm>
              <a:prstGeom prst="rect">
                <a:avLst/>
              </a:prstGeom>
            </p:spPr>
            <p:txBody>
              <a:bodyPr wrap="square" lIns="0" tIns="0" bIns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511 </a:t>
                </a:r>
                <a:r>
                  <a:rPr lang="ru-RU" sz="105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ОБЬЕКТОВ ЗДРАВООХРАНЕНИЯ</a:t>
                </a:r>
                <a:endParaRPr lang="ru-RU" sz="9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73" name="Прямоугольник 72"/>
              <p:cNvSpPr/>
              <p:nvPr/>
            </p:nvSpPr>
            <p:spPr>
              <a:xfrm>
                <a:off x="2220148" y="2895970"/>
                <a:ext cx="700163" cy="404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0000"/>
                    </a:solidFill>
                  </a:rPr>
                  <a:t>347</a:t>
                </a:r>
                <a:endParaRPr lang="ru-RU" b="1" dirty="0">
                  <a:solidFill>
                    <a:srgbClr val="FF0000"/>
                  </a:solidFill>
                </a:endParaRPr>
              </a:p>
              <a:p>
                <a:r>
                  <a:rPr lang="ru-RU" sz="900" b="1" dirty="0">
                    <a:solidFill>
                      <a:srgbClr val="FF0000"/>
                    </a:solidFill>
                  </a:rPr>
                  <a:t>НЕ ПОДКЛЮЧЕНО</a:t>
                </a:r>
              </a:p>
            </p:txBody>
          </p:sp>
          <p:sp>
            <p:nvSpPr>
              <p:cNvPr id="75" name="Прямоугольник 74"/>
              <p:cNvSpPr/>
              <p:nvPr/>
            </p:nvSpPr>
            <p:spPr>
              <a:xfrm>
                <a:off x="2226224" y="2546921"/>
                <a:ext cx="653499" cy="417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00B050"/>
                    </a:solidFill>
                  </a:rPr>
                  <a:t>164</a:t>
                </a:r>
                <a:endParaRPr lang="ru-RU" b="1" dirty="0">
                  <a:solidFill>
                    <a:srgbClr val="00B050"/>
                  </a:solidFill>
                </a:endParaRPr>
              </a:p>
              <a:p>
                <a:r>
                  <a:rPr lang="ru-RU" sz="1000" b="1" dirty="0">
                    <a:solidFill>
                      <a:srgbClr val="00B050"/>
                    </a:solidFill>
                  </a:rPr>
                  <a:t>ПОДКЛЮЧЕНО</a:t>
                </a:r>
              </a:p>
            </p:txBody>
          </p:sp>
          <p:sp>
            <p:nvSpPr>
              <p:cNvPr id="78" name="Прямоугольник 77"/>
              <p:cNvSpPr/>
              <p:nvPr/>
            </p:nvSpPr>
            <p:spPr>
              <a:xfrm>
                <a:off x="1467781" y="2328666"/>
                <a:ext cx="408774" cy="3189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FF0000"/>
                    </a:solidFill>
                  </a:rPr>
                  <a:t>68%</a:t>
                </a:r>
                <a:endParaRPr lang="ru-RU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9" name="Прямоугольник 78"/>
              <p:cNvSpPr/>
              <p:nvPr/>
            </p:nvSpPr>
            <p:spPr>
              <a:xfrm>
                <a:off x="1344582" y="2787288"/>
                <a:ext cx="408774" cy="3189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B050"/>
                    </a:solidFill>
                  </a:rPr>
                  <a:t>32%</a:t>
                </a:r>
                <a:endParaRPr lang="ru-RU" sz="1050" b="1" dirty="0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89" name="Прямоугольник 88"/>
          <p:cNvSpPr>
            <a:spLocks/>
          </p:cNvSpPr>
          <p:nvPr/>
        </p:nvSpPr>
        <p:spPr>
          <a:xfrm>
            <a:off x="6369346" y="1674403"/>
            <a:ext cx="5388737" cy="553998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►"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68%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медицинских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пунктов не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подключены к интернету</a:t>
            </a:r>
          </a:p>
        </p:txBody>
      </p:sp>
      <p:sp>
        <p:nvSpPr>
          <p:cNvPr id="104" name="Овал 103"/>
          <p:cNvSpPr/>
          <p:nvPr/>
        </p:nvSpPr>
        <p:spPr>
          <a:xfrm>
            <a:off x="396194" y="3499075"/>
            <a:ext cx="448574" cy="423653"/>
          </a:xfrm>
          <a:prstGeom prst="ellipse">
            <a:avLst/>
          </a:prstGeom>
          <a:solidFill>
            <a:srgbClr val="00B0F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Прямоугольник 104"/>
          <p:cNvSpPr>
            <a:spLocks/>
          </p:cNvSpPr>
          <p:nvPr/>
        </p:nvSpPr>
        <p:spPr>
          <a:xfrm>
            <a:off x="932066" y="3436049"/>
            <a:ext cx="1780312" cy="553998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Оснащение компьютерами</a:t>
            </a:r>
          </a:p>
        </p:txBody>
      </p:sp>
      <p:grpSp>
        <p:nvGrpSpPr>
          <p:cNvPr id="144" name="Группа 143"/>
          <p:cNvGrpSpPr/>
          <p:nvPr/>
        </p:nvGrpSpPr>
        <p:grpSpPr>
          <a:xfrm>
            <a:off x="2779023" y="2864127"/>
            <a:ext cx="3780803" cy="1667491"/>
            <a:chOff x="711695" y="2053225"/>
            <a:chExt cx="2792641" cy="1359275"/>
          </a:xfrm>
        </p:grpSpPr>
        <p:graphicFrame>
          <p:nvGraphicFramePr>
            <p:cNvPr id="145" name="Диаграмма 144"/>
            <p:cNvGraphicFramePr/>
            <p:nvPr>
              <p:extLst>
                <p:ext uri="{D42A27DB-BD31-4B8C-83A1-F6EECF244321}">
                  <p14:modId xmlns:p14="http://schemas.microsoft.com/office/powerpoint/2010/main" val="989305064"/>
                </p:ext>
              </p:extLst>
            </p:nvPr>
          </p:nvGraphicFramePr>
          <p:xfrm>
            <a:off x="711695" y="2053225"/>
            <a:ext cx="1829856" cy="1359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46" name="Группа 145"/>
            <p:cNvGrpSpPr/>
            <p:nvPr/>
          </p:nvGrpSpPr>
          <p:grpSpPr>
            <a:xfrm>
              <a:off x="1263439" y="2192008"/>
              <a:ext cx="2240897" cy="1149114"/>
              <a:chOff x="1263439" y="2192008"/>
              <a:chExt cx="2240897" cy="1149114"/>
            </a:xfrm>
          </p:grpSpPr>
          <p:sp>
            <p:nvSpPr>
              <p:cNvPr id="147" name="Прямоугольник 146"/>
              <p:cNvSpPr/>
              <p:nvPr/>
            </p:nvSpPr>
            <p:spPr>
              <a:xfrm>
                <a:off x="2278985" y="2192008"/>
                <a:ext cx="1225351" cy="439054"/>
              </a:xfrm>
              <a:prstGeom prst="rect">
                <a:avLst/>
              </a:prstGeom>
            </p:spPr>
            <p:txBody>
              <a:bodyPr wrap="square" lIns="0" tIns="0" bIns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5444</a:t>
                </a:r>
                <a:endParaRPr lang="ru-RU" sz="24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  <a:p>
                <a:r>
                  <a:rPr lang="ru-RU" sz="105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РАБОЧИХ МЕСТ</a:t>
                </a:r>
                <a:endParaRPr lang="ru-RU" sz="9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48" name="Прямоугольник 147"/>
              <p:cNvSpPr/>
              <p:nvPr/>
            </p:nvSpPr>
            <p:spPr>
              <a:xfrm>
                <a:off x="2220148" y="2927158"/>
                <a:ext cx="737892" cy="413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0000"/>
                    </a:solidFill>
                  </a:rPr>
                  <a:t>1425</a:t>
                </a:r>
                <a:endParaRPr lang="ru-RU" b="1" dirty="0">
                  <a:solidFill>
                    <a:srgbClr val="FF0000"/>
                  </a:solidFill>
                </a:endParaRPr>
              </a:p>
              <a:p>
                <a:r>
                  <a:rPr lang="ru-RU" sz="900" b="1" dirty="0">
                    <a:solidFill>
                      <a:srgbClr val="FF0000"/>
                    </a:solidFill>
                  </a:rPr>
                  <a:t>НЕ ОБЕСПЕЧЕНО</a:t>
                </a:r>
              </a:p>
            </p:txBody>
          </p:sp>
          <p:sp>
            <p:nvSpPr>
              <p:cNvPr id="149" name="Прямоугольник 148"/>
              <p:cNvSpPr/>
              <p:nvPr/>
            </p:nvSpPr>
            <p:spPr>
              <a:xfrm>
                <a:off x="2226224" y="2570396"/>
                <a:ext cx="698819" cy="426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00B050"/>
                    </a:solidFill>
                  </a:rPr>
                  <a:t>4885</a:t>
                </a:r>
                <a:endParaRPr lang="ru-RU" b="1" dirty="0">
                  <a:solidFill>
                    <a:srgbClr val="00B050"/>
                  </a:solidFill>
                </a:endParaRPr>
              </a:p>
              <a:p>
                <a:r>
                  <a:rPr lang="ru-RU" sz="1000" b="1" dirty="0">
                    <a:solidFill>
                      <a:srgbClr val="00B050"/>
                    </a:solidFill>
                  </a:rPr>
                  <a:t>ОБЕСПЕЧЕНО </a:t>
                </a:r>
              </a:p>
            </p:txBody>
          </p:sp>
          <p:sp>
            <p:nvSpPr>
              <p:cNvPr id="150" name="Прямоугольник 149"/>
              <p:cNvSpPr/>
              <p:nvPr/>
            </p:nvSpPr>
            <p:spPr>
              <a:xfrm>
                <a:off x="1346351" y="2328666"/>
                <a:ext cx="466748" cy="326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FF0000"/>
                    </a:solidFill>
                  </a:rPr>
                  <a:t>10%</a:t>
                </a:r>
                <a:endParaRPr lang="ru-RU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1" name="Прямоугольник 150"/>
              <p:cNvSpPr/>
              <p:nvPr/>
            </p:nvSpPr>
            <p:spPr>
              <a:xfrm>
                <a:off x="1263439" y="2744830"/>
                <a:ext cx="466748" cy="3261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B050"/>
                    </a:solidFill>
                  </a:rPr>
                  <a:t>90%</a:t>
                </a:r>
                <a:endParaRPr lang="ru-RU" sz="1050" b="1" dirty="0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31" name="Прямоугольник 30"/>
          <p:cNvSpPr>
            <a:spLocks/>
          </p:cNvSpPr>
          <p:nvPr/>
        </p:nvSpPr>
        <p:spPr>
          <a:xfrm>
            <a:off x="6313988" y="3449308"/>
            <a:ext cx="5444096" cy="553998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lvl="1" algn="just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закупаемых рабочих станций 1425 </a:t>
            </a:r>
            <a:r>
              <a:rPr lang="ru-RU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учетом замены устаревших станций)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96193" y="5370427"/>
            <a:ext cx="448574" cy="423653"/>
          </a:xfrm>
          <a:prstGeom prst="ellipse">
            <a:avLst/>
          </a:prstGeom>
          <a:solidFill>
            <a:srgbClr val="00B0F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grpSp>
        <p:nvGrpSpPr>
          <p:cNvPr id="38" name="Группа 37"/>
          <p:cNvGrpSpPr/>
          <p:nvPr/>
        </p:nvGrpSpPr>
        <p:grpSpPr>
          <a:xfrm>
            <a:off x="2917998" y="4748189"/>
            <a:ext cx="3413803" cy="1694328"/>
            <a:chOff x="711695" y="2053225"/>
            <a:chExt cx="2738724" cy="1359275"/>
          </a:xfrm>
        </p:grpSpPr>
        <p:graphicFrame>
          <p:nvGraphicFramePr>
            <p:cNvPr id="40" name="Диаграмма 39"/>
            <p:cNvGraphicFramePr/>
            <p:nvPr>
              <p:extLst>
                <p:ext uri="{D42A27DB-BD31-4B8C-83A1-F6EECF244321}">
                  <p14:modId xmlns:p14="http://schemas.microsoft.com/office/powerpoint/2010/main" val="2529245695"/>
                </p:ext>
              </p:extLst>
            </p:nvPr>
          </p:nvGraphicFramePr>
          <p:xfrm>
            <a:off x="711695" y="2053225"/>
            <a:ext cx="1829856" cy="1359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41" name="Группа 40"/>
            <p:cNvGrpSpPr/>
            <p:nvPr/>
          </p:nvGrpSpPr>
          <p:grpSpPr>
            <a:xfrm>
              <a:off x="1242212" y="2093430"/>
              <a:ext cx="2208207" cy="1171983"/>
              <a:chOff x="1242212" y="2093430"/>
              <a:chExt cx="2208207" cy="1171983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2225068" y="2093430"/>
                <a:ext cx="1225351" cy="425927"/>
              </a:xfrm>
              <a:prstGeom prst="rect">
                <a:avLst/>
              </a:prstGeom>
            </p:spPr>
            <p:txBody>
              <a:bodyPr wrap="square" lIns="0" tIns="0" bIns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51 </a:t>
                </a:r>
                <a:r>
                  <a:rPr lang="ru-RU" sz="105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ОРГАНИЗАЦИИ ЗДРАВООХРАНЕНИЯ</a:t>
                </a:r>
                <a:endParaRPr lang="ru-RU" sz="9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2218992" y="2858006"/>
                <a:ext cx="702419" cy="407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FF0000"/>
                    </a:solidFill>
                  </a:rPr>
                  <a:t>6</a:t>
                </a:r>
                <a:endParaRPr lang="ru-RU" b="1" dirty="0">
                  <a:solidFill>
                    <a:srgbClr val="FF0000"/>
                  </a:solidFill>
                </a:endParaRPr>
              </a:p>
              <a:p>
                <a:r>
                  <a:rPr lang="ru-RU" sz="900" b="1" dirty="0">
                    <a:solidFill>
                      <a:srgbClr val="FF0000"/>
                    </a:solidFill>
                  </a:rPr>
                  <a:t>НЕ ВНЕДРЕНО</a:t>
                </a: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2225068" y="2478756"/>
                <a:ext cx="652264" cy="419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 smtClean="0">
                    <a:solidFill>
                      <a:srgbClr val="00B050"/>
                    </a:solidFill>
                  </a:rPr>
                  <a:t>45 </a:t>
                </a:r>
                <a:endParaRPr lang="ru-RU" b="1" dirty="0">
                  <a:solidFill>
                    <a:srgbClr val="00B050"/>
                  </a:solidFill>
                </a:endParaRPr>
              </a:p>
              <a:p>
                <a:r>
                  <a:rPr lang="ru-RU" sz="1000" b="1" dirty="0">
                    <a:solidFill>
                      <a:srgbClr val="00B050"/>
                    </a:solidFill>
                  </a:rPr>
                  <a:t>ВНЕДРЕНО </a:t>
                </a:r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1346351" y="2328666"/>
                <a:ext cx="506945" cy="320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FF0000"/>
                    </a:solidFill>
                  </a:rPr>
                  <a:t>12%</a:t>
                </a:r>
                <a:endParaRPr lang="ru-RU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1242212" y="2787621"/>
                <a:ext cx="506945" cy="320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B050"/>
                    </a:solidFill>
                  </a:rPr>
                  <a:t>88%</a:t>
                </a:r>
                <a:endParaRPr lang="ru-RU" sz="1050" b="1" dirty="0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50" name="Прямоугольник 49"/>
          <p:cNvSpPr>
            <a:spLocks/>
          </p:cNvSpPr>
          <p:nvPr/>
        </p:nvSpPr>
        <p:spPr>
          <a:xfrm>
            <a:off x="6369345" y="5263220"/>
            <a:ext cx="5388737" cy="553998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►"/>
            </a:pP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5 организациях области внедрены сторонние медицинские информационные системы.</a:t>
            </a:r>
          </a:p>
        </p:txBody>
      </p:sp>
      <p:sp>
        <p:nvSpPr>
          <p:cNvPr id="44" name="Прямоугольник 43"/>
          <p:cNvSpPr>
            <a:spLocks/>
          </p:cNvSpPr>
          <p:nvPr/>
        </p:nvSpPr>
        <p:spPr>
          <a:xfrm>
            <a:off x="922404" y="5103052"/>
            <a:ext cx="2259227" cy="1107996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медицинскими информационными системами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809417" y="122417"/>
            <a:ext cx="10399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 ИНФРАСТРУКТУРЫ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884757" y="608304"/>
            <a:ext cx="726548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16"/>
          <a:stretch/>
        </p:blipFill>
        <p:spPr>
          <a:xfrm>
            <a:off x="197738" y="204352"/>
            <a:ext cx="597785" cy="50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15134</TotalTime>
  <Words>2513</Words>
  <Application>Microsoft Office PowerPoint</Application>
  <PresentationFormat>Произвольный</PresentationFormat>
  <Paragraphs>751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Beybut S. Esenbaev</dc:creator>
  <cp:lastModifiedBy>uzako@outlook.com</cp:lastModifiedBy>
  <cp:revision>1232</cp:revision>
  <cp:lastPrinted>2018-02-22T06:48:52Z</cp:lastPrinted>
  <dcterms:created xsi:type="dcterms:W3CDTF">2017-06-19T05:07:51Z</dcterms:created>
  <dcterms:modified xsi:type="dcterms:W3CDTF">2018-04-05T11:12:32Z</dcterms:modified>
</cp:coreProperties>
</file>